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Nuni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bold.fntdata"/><Relationship Id="rId52" Type="http://schemas.openxmlformats.org/officeDocument/2006/relationships/font" Target="fonts/Nunito-regular.fntdata"/><Relationship Id="rId11" Type="http://schemas.openxmlformats.org/officeDocument/2006/relationships/slide" Target="slides/slide6.xml"/><Relationship Id="rId55" Type="http://schemas.openxmlformats.org/officeDocument/2006/relationships/font" Target="fonts/Nunito-boldItalic.fntdata"/><Relationship Id="rId10" Type="http://schemas.openxmlformats.org/officeDocument/2006/relationships/slide" Target="slides/slide5.xml"/><Relationship Id="rId54" Type="http://schemas.openxmlformats.org/officeDocument/2006/relationships/font" Target="fonts/Nuni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db82208f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db82208f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e40204cc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e40204cc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db82208f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db82208f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e9ce4237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ae9ce42377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db82208f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db82208f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e660ab7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ae660ab7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aefbd3c4c8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aefbd3c4c8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efbd3c4c8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efbd3c4c8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aefbd3c4c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aefbd3c4c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af1fdf7b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af1fdf7b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dfdb9c30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2adfdb9c307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aefbd3c4c8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aefbd3c4c8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aefbd3c4c8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aefbd3c4c8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efbd3c4c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aefbd3c4c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efbd3c4c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efbd3c4c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f1fdf7bf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f1fdf7bf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efbd3c4c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aefbd3c4c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adb82208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adb82208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e15ffd6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ae15ffd6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ae15ffd6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ae15ffd6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db82208f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db82208f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dfdb9c3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adfdb9c307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5b7fc57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65b7fc57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ae9ce42377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ae9ce42377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adfdb9c307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adfdb9c307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ae660ab7b6_4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ae660ab7b6_4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e660ab7b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ae660ab7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ae660ab7b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ae660ab7b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efbd3c4c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aefbd3c4c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efbd3c4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aefbd3c4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efbd3c4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aefbd3c4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aefbd3c4c8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2aefbd3c4c8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e660ab7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e660ab7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efbd3c4c8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aefbd3c4c8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aefbd3c4c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aefbd3c4c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aefbd3c4c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aefbd3c4c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efbd3c4c8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aefbd3c4c8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ae660ab7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ae660ab7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ae660ab7b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ae660ab7b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adb82208f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adb82208f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dfdb9c307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dfdb9c307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dfdb9c307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dfdb9c307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e660ab7b6_4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e660ab7b6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ae9ce423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ae9ce42377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adb82208f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adb82208f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>
  <p:cSld name="빈 화면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/>
        </p:nvSpPr>
        <p:spPr>
          <a:xfrm>
            <a:off x="7493069" y="4931930"/>
            <a:ext cx="1648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4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jpg"/><Relationship Id="rId4" Type="http://schemas.openxmlformats.org/officeDocument/2006/relationships/image" Target="../media/image5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drive.google.com/file/d/176LmiU_0CtZWDAyn4TPAj-xrZuzTG6Ny/view" TargetMode="External"/><Relationship Id="rId4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7Gzi9oawyBZCapWHms2HF1A_RWiIdom3/view" TargetMode="External"/><Relationship Id="rId4" Type="http://schemas.openxmlformats.org/officeDocument/2006/relationships/image" Target="../media/image25.jp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rive.google.com/file/d/12scJgneOnCcvGznuaZAymFmal8Cbnir0/view" TargetMode="External"/><Relationship Id="rId4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jpg"/><Relationship Id="rId4" Type="http://schemas.openxmlformats.org/officeDocument/2006/relationships/image" Target="../media/image4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ko.dict.naver.com/#/entry/koko/76ca4b304214478a98c44df5091b6006" TargetMode="External"/><Relationship Id="rId4" Type="http://schemas.openxmlformats.org/officeDocument/2006/relationships/hyperlink" Target="https://ko.dict.naver.com/#/entry/koko/76ca4b304214478a98c44df5091b6006" TargetMode="External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jpg"/><Relationship Id="rId4" Type="http://schemas.openxmlformats.org/officeDocument/2006/relationships/image" Target="../media/image3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208425" y="176125"/>
            <a:ext cx="8728824" cy="47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>
            <p:ph type="ctrTitle"/>
          </p:nvPr>
        </p:nvSpPr>
        <p:spPr>
          <a:xfrm>
            <a:off x="1858703" y="13656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점자의 소리</a:t>
            </a:r>
            <a:endParaRPr/>
          </a:p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891350" y="31035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점자의 소리 (feat 마음의 소리) :  "들린다, 점자의 소리가! (우리가 뭘 했는지 딱 보인다.)", 점자의 봄</a:t>
            </a:r>
            <a:endParaRPr/>
          </a:p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1891350" y="429210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질문은 언제든지! 바로바로!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263" y="1166750"/>
            <a:ext cx="4491625" cy="359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3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5" name="Google Shape;255;p23"/>
          <p:cNvSpPr txBox="1"/>
          <p:nvPr/>
        </p:nvSpPr>
        <p:spPr>
          <a:xfrm>
            <a:off x="346174" y="352800"/>
            <a:ext cx="7932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프로젝트 구성 - </a:t>
            </a: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유즈케이스(Use Case)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24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1" name="Google Shape;261;p24"/>
          <p:cNvSpPr txBox="1"/>
          <p:nvPr/>
        </p:nvSpPr>
        <p:spPr>
          <a:xfrm>
            <a:off x="346179" y="352800"/>
            <a:ext cx="6996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팀원 구성 및 역할</a:t>
            </a:r>
            <a:endParaRPr sz="1100"/>
          </a:p>
        </p:txBody>
      </p:sp>
      <p:sp>
        <p:nvSpPr>
          <p:cNvPr id="262" name="Google Shape;262;p24"/>
          <p:cNvSpPr txBox="1"/>
          <p:nvPr/>
        </p:nvSpPr>
        <p:spPr>
          <a:xfrm>
            <a:off x="821125" y="1261650"/>
            <a:ext cx="7358400" cy="3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홍종현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 Leader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odel1 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점자 데이터셋 트레이닝, 모델 사용 및 객체 탐색 코드 구현, 전체 코드 통합 작업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강재환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Braille Algorithm Developer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- 점자 글자 변환 알고리즘 구현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김진완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Architect</a:t>
            </a:r>
            <a:br>
              <a:rPr lang="ko" sz="1200">
                <a:solidFill>
                  <a:srgbClr val="1F2328"/>
                </a:solidFill>
                <a:highlight>
                  <a:srgbClr val="F6F8FA"/>
                </a:highlight>
              </a:rPr>
            </a:br>
            <a:r>
              <a:rPr lang="ko" sz="1200">
                <a:solidFill>
                  <a:srgbClr val="1F2328"/>
                </a:solidFill>
                <a:highlight>
                  <a:srgbClr val="F6F8FA"/>
                </a:highlight>
              </a:rPr>
              <a:t>- 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Model2 바이너리 값 추출, 모델 성능 평가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김혁구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Project Manager, Hardware manager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Model1 데이터셋 수집 및 레이블링, 엣지 디바이스 설계 및 개발,  PC 소켓 통신 구현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b="1"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박진욱</a:t>
            </a: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 : Dataset Manager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통괄 데이터셋 수집 및 레이블링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idx="1" type="body"/>
          </p:nvPr>
        </p:nvSpPr>
        <p:spPr>
          <a:xfrm>
            <a:off x="666750" y="13811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ko"/>
              <a:t>구글 드라이브 공유</a:t>
            </a:r>
            <a:endParaRPr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900" y="1702725"/>
            <a:ext cx="5338851" cy="208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25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" name="Google Shape;270;p25"/>
          <p:cNvSpPr txBox="1"/>
          <p:nvPr/>
        </p:nvSpPr>
        <p:spPr>
          <a:xfrm>
            <a:off x="346175" y="352800"/>
            <a:ext cx="4789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협업 방식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4899925" y="2444900"/>
            <a:ext cx="3783900" cy="95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➢"/>
            </a:pPr>
            <a:r>
              <a:rPr b="1" lang="ko" sz="12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참고 자료</a:t>
            </a: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학습하는데 도움되는 자료 공유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➢"/>
            </a:pPr>
            <a:r>
              <a:rPr b="1" lang="ko" sz="12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모델/데이터셋</a:t>
            </a: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학습한 모델 정리 및 데이터셋 공유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➢"/>
            </a:pPr>
            <a:r>
              <a:rPr b="1" lang="ko" sz="12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개발일지</a:t>
            </a:r>
            <a:r>
              <a:rPr lang="ko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: 개발관련 연구 자료 정리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눈, 실외, 자연, 산이(가) 표시된 사진&#10;&#10;자동 생성된 설명" id="276" name="Google Shape;2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0684"/>
            <a:ext cx="9144000" cy="286281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6"/>
          <p:cNvSpPr txBox="1"/>
          <p:nvPr/>
        </p:nvSpPr>
        <p:spPr>
          <a:xfrm>
            <a:off x="407509" y="1610833"/>
            <a:ext cx="113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3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6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개발 및 구현 일지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7"/>
          <p:cNvSpPr txBox="1"/>
          <p:nvPr>
            <p:ph idx="1" type="body"/>
          </p:nvPr>
        </p:nvSpPr>
        <p:spPr>
          <a:xfrm>
            <a:off x="429875" y="3604200"/>
            <a:ext cx="8204700" cy="12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샘플이미지임.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모델 학습 및 성능 측정에서의 시간이 다소 지연됨.</a:t>
            </a:r>
            <a:endParaRPr/>
          </a:p>
        </p:txBody>
      </p:sp>
      <p:pic>
        <p:nvPicPr>
          <p:cNvPr id="284" name="Google Shape;2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625" y="400050"/>
            <a:ext cx="6511700" cy="320414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일정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28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p28"/>
          <p:cNvSpPr txBox="1"/>
          <p:nvPr/>
        </p:nvSpPr>
        <p:spPr>
          <a:xfrm>
            <a:off x="346176" y="352800"/>
            <a:ext cx="436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워크 플로우(Work Flow)</a:t>
            </a:r>
            <a:endParaRPr sz="1100"/>
          </a:p>
        </p:txBody>
      </p:sp>
      <p:pic>
        <p:nvPicPr>
          <p:cNvPr id="292" name="Google Shape;292;p28"/>
          <p:cNvPicPr preferRelativeResize="0"/>
          <p:nvPr/>
        </p:nvPicPr>
        <p:blipFill rotWithShape="1">
          <a:blip r:embed="rId3">
            <a:alphaModFix/>
          </a:blip>
          <a:srcRect b="0" l="0" r="0" t="18327"/>
          <a:stretch/>
        </p:blipFill>
        <p:spPr>
          <a:xfrm>
            <a:off x="765850" y="1350450"/>
            <a:ext cx="7612452" cy="323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29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8" name="Google Shape;298;p29"/>
          <p:cNvSpPr txBox="1"/>
          <p:nvPr/>
        </p:nvSpPr>
        <p:spPr>
          <a:xfrm>
            <a:off x="346175" y="352800"/>
            <a:ext cx="8347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CVAT을 이용한 Model1 Labelling 과정</a:t>
            </a:r>
            <a:endParaRPr sz="1100"/>
          </a:p>
        </p:txBody>
      </p:sp>
      <p:sp>
        <p:nvSpPr>
          <p:cNvPr id="299" name="Google Shape;299;p29"/>
          <p:cNvSpPr/>
          <p:nvPr/>
        </p:nvSpPr>
        <p:spPr>
          <a:xfrm>
            <a:off x="1304000" y="3184400"/>
            <a:ext cx="6498300" cy="14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1513375" y="3286802"/>
            <a:ext cx="6105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레이블링 할 때 유의사항은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점자 전체를 레이블링 하지 않고 한 줄 씩 레이블링한다. Model2를 위한 레이블링을 할 때 점자 한 글자씩 검출할 때를 위함이다.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또한 점자의 상하좌우에 점 하나가 더 들어갈 정도로 여백을 두고 레이블링을 했다.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점자의 좌, 우에 여백을 둔 이유는 왼쪽 부분에 점자가 없을 경우를 위해, 상하의 여백은 점자 줄 간의 구분을 위해서이다. </a:t>
            </a:r>
            <a:endParaRPr sz="1200">
              <a:solidFill>
                <a:srgbClr val="3F3F3F"/>
              </a:solidFill>
            </a:endParaRPr>
          </a:p>
        </p:txBody>
      </p:sp>
      <p:pic>
        <p:nvPicPr>
          <p:cNvPr id="301" name="Google Shape;3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825" y="1087400"/>
            <a:ext cx="2019280" cy="19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5" y="1101475"/>
            <a:ext cx="2660403" cy="199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7" name="Google Shape;307;p30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08" name="Google Shape;3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050" y="1172125"/>
            <a:ext cx="6182298" cy="19289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346175" y="352800"/>
            <a:ext cx="8347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CVAT을 이용한 Model2 Labelling 과정</a:t>
            </a:r>
            <a:endParaRPr sz="1100"/>
          </a:p>
        </p:txBody>
      </p:sp>
      <p:sp>
        <p:nvSpPr>
          <p:cNvPr id="310" name="Google Shape;310;p30"/>
          <p:cNvSpPr/>
          <p:nvPr/>
        </p:nvSpPr>
        <p:spPr>
          <a:xfrm>
            <a:off x="1304000" y="3184400"/>
            <a:ext cx="6498300" cy="14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1513375" y="3286802"/>
            <a:ext cx="6105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Model 1을 통해 추출해낸 점자들이 의미하는 Binary 값으로 정해주며 Labeling 해준다.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한 문자를 의미하는 점자는 2X3 형태로 구성되어 있으며 왼쪽에서 아래로 읽는 순서를 참고하여 점자가 있는 부분은 1, 점자가 없는 부분은 0으로 검출되도록 하였다.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또한 점자끼리 겹치는 부분이 없도록 점자 좌우의 좁은 여백까지 디텍션 부분에 포함하였다.</a:t>
            </a:r>
            <a:endParaRPr sz="120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1"/>
          <p:cNvSpPr txBox="1"/>
          <p:nvPr>
            <p:ph idx="1" type="body"/>
          </p:nvPr>
        </p:nvSpPr>
        <p:spPr>
          <a:xfrm>
            <a:off x="788450" y="1384475"/>
            <a:ext cx="7494000" cy="31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소켓 통신을 이용한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컴퓨터와 라즈베리 파이 사이의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데이터 전송</a:t>
            </a:r>
            <a:endParaRPr/>
          </a:p>
        </p:txBody>
      </p:sp>
      <p:cxnSp>
        <p:nvCxnSpPr>
          <p:cNvPr id="317" name="Google Shape;317;p31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8" name="Google Shape;318;p31"/>
          <p:cNvSpPr txBox="1"/>
          <p:nvPr/>
        </p:nvSpPr>
        <p:spPr>
          <a:xfrm>
            <a:off x="346174" y="352800"/>
            <a:ext cx="827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idx="1" type="body"/>
          </p:nvPr>
        </p:nvSpPr>
        <p:spPr>
          <a:xfrm>
            <a:off x="788450" y="1384475"/>
            <a:ext cx="7494000" cy="31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소</a:t>
            </a:r>
            <a:endParaRPr/>
          </a:p>
        </p:txBody>
      </p:sp>
      <p:cxnSp>
        <p:nvCxnSpPr>
          <p:cNvPr id="324" name="Google Shape;324;p32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5" name="Google Shape;325;p32"/>
          <p:cNvSpPr txBox="1"/>
          <p:nvPr/>
        </p:nvSpPr>
        <p:spPr>
          <a:xfrm>
            <a:off x="346174" y="352800"/>
            <a:ext cx="827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 성능 평가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외, 물, 자연, 산이(가) 표시된 사진&#10;&#10;자동 생성된 설명" id="141" name="Google Shape;1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5"/>
          <p:cNvSpPr/>
          <p:nvPr/>
        </p:nvSpPr>
        <p:spPr>
          <a:xfrm>
            <a:off x="0" y="3154680"/>
            <a:ext cx="9144000" cy="19887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5"/>
          <p:cNvSpPr txBox="1"/>
          <p:nvPr/>
        </p:nvSpPr>
        <p:spPr>
          <a:xfrm>
            <a:off x="114300" y="3268980"/>
            <a:ext cx="660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1100"/>
          </a:p>
        </p:txBody>
      </p:sp>
      <p:grpSp>
        <p:nvGrpSpPr>
          <p:cNvPr id="144" name="Google Shape;144;p15"/>
          <p:cNvGrpSpPr/>
          <p:nvPr/>
        </p:nvGrpSpPr>
        <p:grpSpPr>
          <a:xfrm>
            <a:off x="1257339" y="3549813"/>
            <a:ext cx="3314691" cy="392400"/>
            <a:chOff x="1320852" y="4758750"/>
            <a:chExt cx="4419588" cy="523200"/>
          </a:xfrm>
        </p:grpSpPr>
        <p:sp>
          <p:nvSpPr>
            <p:cNvPr id="145" name="Google Shape;145;p15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프로젝트 개요</a:t>
              </a:r>
              <a:endParaRPr sz="1100"/>
            </a:p>
          </p:txBody>
        </p:sp>
        <p:sp>
          <p:nvSpPr>
            <p:cNvPr id="146" name="Google Shape;146;p15"/>
            <p:cNvSpPr txBox="1"/>
            <p:nvPr/>
          </p:nvSpPr>
          <p:spPr>
            <a:xfrm>
              <a:off x="1320852" y="4758750"/>
              <a:ext cx="3114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15"/>
          <p:cNvGrpSpPr/>
          <p:nvPr/>
        </p:nvGrpSpPr>
        <p:grpSpPr>
          <a:xfrm>
            <a:off x="1257339" y="4333421"/>
            <a:ext cx="3314691" cy="392400"/>
            <a:chOff x="1320852" y="4758750"/>
            <a:chExt cx="4419588" cy="523200"/>
          </a:xfrm>
        </p:grpSpPr>
        <p:sp>
          <p:nvSpPr>
            <p:cNvPr id="148" name="Google Shape;148;p15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팀 프로젝트 구성 및 역할</a:t>
              </a:r>
              <a:endParaRPr sz="1500">
                <a:solidFill>
                  <a:schemeClr val="lt1"/>
                </a:solidFill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>
              <a:off x="1320852" y="4758750"/>
              <a:ext cx="390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" name="Google Shape;150;p15"/>
          <p:cNvGrpSpPr/>
          <p:nvPr/>
        </p:nvGrpSpPr>
        <p:grpSpPr>
          <a:xfrm>
            <a:off x="5200670" y="3569063"/>
            <a:ext cx="3314691" cy="392400"/>
            <a:chOff x="1320852" y="4758750"/>
            <a:chExt cx="4419588" cy="523200"/>
          </a:xfrm>
        </p:grpSpPr>
        <p:sp>
          <p:nvSpPr>
            <p:cNvPr id="151" name="Google Shape;151;p15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개발 및 구현 일지</a:t>
              </a:r>
              <a:endParaRPr sz="1100"/>
            </a:p>
          </p:txBody>
        </p:sp>
        <p:sp>
          <p:nvSpPr>
            <p:cNvPr id="152" name="Google Shape;152;p15"/>
            <p:cNvSpPr txBox="1"/>
            <p:nvPr/>
          </p:nvSpPr>
          <p:spPr>
            <a:xfrm>
              <a:off x="1320852" y="4758750"/>
              <a:ext cx="3867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3" name="Google Shape;153;p15"/>
          <p:cNvGrpSpPr/>
          <p:nvPr/>
        </p:nvGrpSpPr>
        <p:grpSpPr>
          <a:xfrm>
            <a:off x="5200670" y="4333421"/>
            <a:ext cx="3314691" cy="392400"/>
            <a:chOff x="1320852" y="4758750"/>
            <a:chExt cx="4419588" cy="523200"/>
          </a:xfrm>
        </p:grpSpPr>
        <p:sp>
          <p:nvSpPr>
            <p:cNvPr id="154" name="Google Shape;154;p15"/>
            <p:cNvSpPr txBox="1"/>
            <p:nvPr/>
          </p:nvSpPr>
          <p:spPr>
            <a:xfrm>
              <a:off x="1920240" y="4820900"/>
              <a:ext cx="382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500">
                  <a:solidFill>
                    <a:schemeClr val="lt1"/>
                  </a:solidFill>
                </a:rPr>
                <a:t>프로젝트를 마무리하며</a:t>
              </a:r>
              <a:endParaRPr sz="1100"/>
            </a:p>
          </p:txBody>
        </p:sp>
        <p:sp>
          <p:nvSpPr>
            <p:cNvPr id="155" name="Google Shape;155;p15"/>
            <p:cNvSpPr txBox="1"/>
            <p:nvPr/>
          </p:nvSpPr>
          <p:spPr>
            <a:xfrm>
              <a:off x="1320852" y="4758750"/>
              <a:ext cx="405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2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idx="1" type="body"/>
          </p:nvPr>
        </p:nvSpPr>
        <p:spPr>
          <a:xfrm>
            <a:off x="819150" y="1311975"/>
            <a:ext cx="7505700" cy="31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&gt; </a:t>
            </a:r>
            <a:r>
              <a:rPr b="1" lang="ko"/>
              <a:t>코드 구성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images</a:t>
            </a:r>
            <a:r>
              <a:rPr lang="ko"/>
              <a:t> : input 이미지와 cropped 이미지 관리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model1, model2</a:t>
            </a:r>
            <a:r>
              <a:rPr lang="ko"/>
              <a:t> : 모델 xml, bin 파일 경로 지정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change_hangul</a:t>
            </a:r>
            <a:r>
              <a:rPr lang="ko"/>
              <a:t> : 한글 변환 코드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crop_image</a:t>
            </a:r>
            <a:r>
              <a:rPr lang="ko"/>
              <a:t> : model1 사용 -&gt; 이미지 DETECTION -&gt; CROP 후 저장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find_word</a:t>
            </a:r>
            <a:r>
              <a:rPr lang="ko"/>
              <a:t> : model2 사용 -&gt; 이미지 DETECTION -&gt; 바이너리 값 저장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server</a:t>
            </a:r>
            <a:r>
              <a:rPr lang="ko"/>
              <a:t> : 라즈베리파이와 소켓 통신을 위한 서버</a:t>
            </a:r>
            <a:br>
              <a:rPr lang="ko"/>
            </a:br>
            <a:r>
              <a:rPr b="1" lang="ko">
                <a:solidFill>
                  <a:srgbClr val="38761D"/>
                </a:solidFill>
              </a:rPr>
              <a:t>main</a:t>
            </a:r>
            <a:r>
              <a:rPr lang="ko"/>
              <a:t> : 전체 FLOW 실행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&gt; </a:t>
            </a:r>
            <a:r>
              <a:rPr b="1" lang="ko"/>
              <a:t>특이 사항</a:t>
            </a:r>
            <a:br>
              <a:rPr b="1" lang="ko"/>
            </a:br>
            <a:r>
              <a:rPr lang="ko"/>
              <a:t>PC기준 코드 구성</a:t>
            </a:r>
            <a:br>
              <a:rPr lang="ko"/>
            </a:br>
            <a:r>
              <a:rPr lang="ko"/>
              <a:t>라즈베리파이 환경에서 동작하는 코드는 PC와 소켓통신을 하므로</a:t>
            </a:r>
            <a:br>
              <a:rPr lang="ko"/>
            </a:br>
            <a:r>
              <a:rPr lang="ko"/>
              <a:t>해당 환경에서 따로 실행된다.</a:t>
            </a:r>
            <a:endParaRPr/>
          </a:p>
        </p:txBody>
      </p:sp>
      <p:cxnSp>
        <p:nvCxnSpPr>
          <p:cNvPr id="331" name="Google Shape;331;p33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2" name="Google Shape;332;p33"/>
          <p:cNvSpPr txBox="1"/>
          <p:nvPr/>
        </p:nvSpPr>
        <p:spPr>
          <a:xfrm>
            <a:off x="346174" y="352800"/>
            <a:ext cx="80523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코드 통합 작업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950" y="1043575"/>
            <a:ext cx="1599275" cy="39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8" name="Google Shape;338;p34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9" name="Google Shape;339;p34"/>
          <p:cNvSpPr txBox="1"/>
          <p:nvPr/>
        </p:nvSpPr>
        <p:spPr>
          <a:xfrm>
            <a:off x="346174" y="352800"/>
            <a:ext cx="80574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 탐색 및 객체 탐지 구현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526775" y="1237425"/>
            <a:ext cx="42639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model1 경로 지정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 Shape의 width, height 지정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input 이미지 경로 지정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이미지 model shape에 맞춰 resizing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box 정보 얻어오기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이미지 정보를 인자로 줘서 원본이미지에 DETECTION 된 영역을 BOX 씌우기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BOX 씌워진 영역을 잘라내어 이미지 저장(CROPPED)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4"/>
          <p:cNvSpPr txBox="1"/>
          <p:nvPr/>
        </p:nvSpPr>
        <p:spPr>
          <a:xfrm>
            <a:off x="4777400" y="1237425"/>
            <a:ext cx="36030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model_path = ‘model1_PATH’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H, W = Height, Width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image = ‘image PATH’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resize_image(image)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boxes = compile_model(input_layer, output_layer)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label_image_converting(image_infos)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AutoNum type="arabicPeriod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save_image(image)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00" y="1852775"/>
            <a:ext cx="3647675" cy="2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/>
          <p:nvPr>
            <p:ph idx="1" type="body"/>
          </p:nvPr>
        </p:nvSpPr>
        <p:spPr>
          <a:xfrm>
            <a:off x="819150" y="156647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먼저 점자가 적힌 txt를 받아서 한글의 초성 중성 종성으로 변환한다.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 다음에 유니코드 한글 합치기 공식을 사용해서 전부 한글로 변환해준다.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숫자의 경우는 숫자표 뒤에 숫자를 나타내는 점자가 표시된다.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문제점: 만약 숫자와 한글의 점자가 겹치는경우 숫자로 표시된다.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해결방법: 숫자 뒤에 띄어쓰기를 통해 숫자가 끝 임을 표시한다.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변환된 한글을 result.txt에 저장</a:t>
            </a:r>
            <a:endParaRPr/>
          </a:p>
        </p:txBody>
      </p:sp>
      <p:cxnSp>
        <p:nvCxnSpPr>
          <p:cNvPr id="348" name="Google Shape;348;p35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35"/>
          <p:cNvSpPr txBox="1"/>
          <p:nvPr/>
        </p:nvSpPr>
        <p:spPr>
          <a:xfrm>
            <a:off x="346175" y="352800"/>
            <a:ext cx="8391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바이너리 한글로 변환 - 강재환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0" name="Google Shape;3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850" y="3954550"/>
            <a:ext cx="5408000" cy="54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 txBox="1"/>
          <p:nvPr/>
        </p:nvSpPr>
        <p:spPr>
          <a:xfrm>
            <a:off x="6192075" y="1351725"/>
            <a:ext cx="23754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한글저장 txt파일 전송하는 과정 적어”줘”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36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" name="Google Shape;357;p36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하드웨어 설계도</a:t>
            </a:r>
            <a:endParaRPr sz="1100"/>
          </a:p>
        </p:txBody>
      </p:sp>
      <p:pic>
        <p:nvPicPr>
          <p:cNvPr id="358" name="Google Shape;358;p36"/>
          <p:cNvPicPr preferRelativeResize="0"/>
          <p:nvPr/>
        </p:nvPicPr>
        <p:blipFill rotWithShape="1">
          <a:blip r:embed="rId3">
            <a:alphaModFix/>
          </a:blip>
          <a:srcRect b="13162" l="13926" r="15055" t="11451"/>
          <a:stretch/>
        </p:blipFill>
        <p:spPr>
          <a:xfrm>
            <a:off x="890150" y="1525250"/>
            <a:ext cx="3555700" cy="25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150" y="1525250"/>
            <a:ext cx="3885199" cy="29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4" name="Google Shape;364;p37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37"/>
          <p:cNvSpPr txBox="1"/>
          <p:nvPr/>
        </p:nvSpPr>
        <p:spPr>
          <a:xfrm>
            <a:off x="346180" y="352800"/>
            <a:ext cx="795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라즈베리 파이 - PC간 소켓 통신 구현</a:t>
            </a:r>
            <a:endParaRPr sz="1100"/>
          </a:p>
        </p:txBody>
      </p:sp>
      <p:sp>
        <p:nvSpPr>
          <p:cNvPr id="366" name="Google Shape;366;p37"/>
          <p:cNvSpPr/>
          <p:nvPr/>
        </p:nvSpPr>
        <p:spPr>
          <a:xfrm>
            <a:off x="5136075" y="2676900"/>
            <a:ext cx="3617100" cy="212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main.py는 하드웨어의 기능을 담당한다.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버튼1을 누를 경우 실행되고 있는 웹캠에서 이미지를 캡쳐하여 소켓통신을 통해 서버로 이미지를 전송한다.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서버에서 이미지 처리가 완료되면 버튼2를 눌러 추출된 문장을 라즈베리 파이 내로 가져온 뒤 스피커로 출력한다.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650" y="2034675"/>
            <a:ext cx="2101600" cy="5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8650" y="1304725"/>
            <a:ext cx="2101600" cy="670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847" y="1065834"/>
            <a:ext cx="4216550" cy="30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7"/>
          <p:cNvSpPr txBox="1"/>
          <p:nvPr/>
        </p:nvSpPr>
        <p:spPr>
          <a:xfrm>
            <a:off x="7463650" y="1444400"/>
            <a:ext cx="99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main.py</a:t>
            </a:r>
            <a:endParaRPr b="1" sz="1100">
              <a:solidFill>
                <a:srgbClr val="7F7F7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client측 함수</a:t>
            </a:r>
            <a:endParaRPr b="1" sz="1100">
              <a:solidFill>
                <a:srgbClr val="7F7F7F"/>
              </a:solidFill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7522050" y="2099213"/>
            <a:ext cx="99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server.py</a:t>
            </a:r>
            <a:endParaRPr b="1" sz="1100">
              <a:solidFill>
                <a:srgbClr val="7F7F7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server측 함수</a:t>
            </a:r>
            <a:endParaRPr b="1" sz="1100">
              <a:solidFill>
                <a:srgbClr val="7F7F7F"/>
              </a:solidFill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1185265" y="4129113"/>
            <a:ext cx="1129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main.py</a:t>
            </a:r>
            <a:endParaRPr b="1" sz="1100">
              <a:solidFill>
                <a:srgbClr val="7F7F7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라즈베리 파이4</a:t>
            </a:r>
            <a:endParaRPr b="1" sz="1100">
              <a:solidFill>
                <a:srgbClr val="7F7F7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38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38"/>
          <p:cNvSpPr txBox="1"/>
          <p:nvPr/>
        </p:nvSpPr>
        <p:spPr>
          <a:xfrm>
            <a:off x="346180" y="352800"/>
            <a:ext cx="795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라즈베리 파이 - PC간 소켓 통신 구현</a:t>
            </a:r>
            <a:endParaRPr sz="1100"/>
          </a:p>
        </p:txBody>
      </p:sp>
      <p:pic>
        <p:nvPicPr>
          <p:cNvPr id="379" name="Google Shape;379;p38"/>
          <p:cNvPicPr preferRelativeResize="0"/>
          <p:nvPr/>
        </p:nvPicPr>
        <p:blipFill rotWithShape="1">
          <a:blip r:embed="rId3">
            <a:alphaModFix/>
          </a:blip>
          <a:srcRect b="0" l="0" r="14244" t="0"/>
          <a:stretch/>
        </p:blipFill>
        <p:spPr>
          <a:xfrm>
            <a:off x="751950" y="1144900"/>
            <a:ext cx="3626250" cy="2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901" y="1112625"/>
            <a:ext cx="3698209" cy="22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8"/>
          <p:cNvSpPr/>
          <p:nvPr/>
        </p:nvSpPr>
        <p:spPr>
          <a:xfrm>
            <a:off x="1376525" y="3397150"/>
            <a:ext cx="6486000" cy="140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라즈베리 파이 main.py	                                            PC server.py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소켓 통신을 이용해 이미지를 송수신하는 코드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버튼1을 눌렀을 때 웹캠으로 이미지를 </a:t>
            </a: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6" name="Google Shape;386;p39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7" name="Google Shape;387;p39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하드웨어 제작</a:t>
            </a:r>
            <a:endParaRPr sz="1100"/>
          </a:p>
        </p:txBody>
      </p:sp>
      <p:pic>
        <p:nvPicPr>
          <p:cNvPr id="388" name="Google Shape;3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800" y="1377900"/>
            <a:ext cx="3868196" cy="292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75" y="1377900"/>
            <a:ext cx="3893924" cy="29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모델명: MobileNet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( 단말기에서 실행될 때 적합한 모델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학습 데이터 개수: 약 1000개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이미지에서 점자 영역을 인식하는 모델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40" title="20240108_092505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650" y="1212500"/>
            <a:ext cx="4085976" cy="3443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40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7" name="Google Shape;397;p40"/>
          <p:cNvSpPr txBox="1"/>
          <p:nvPr/>
        </p:nvSpPr>
        <p:spPr>
          <a:xfrm>
            <a:off x="346176" y="352800"/>
            <a:ext cx="4369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 - Model1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모델명: YoloX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(  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학습 데이터 개수: 약 1200개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Model1에서 인식된 점자 영역에서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2x3 점자 요소를 인식하는 모델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41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4" name="Google Shape;404;p41"/>
          <p:cNvSpPr txBox="1"/>
          <p:nvPr/>
        </p:nvSpPr>
        <p:spPr>
          <a:xfrm>
            <a:off x="346176" y="352800"/>
            <a:ext cx="436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 - Model2</a:t>
            </a:r>
            <a:endParaRPr sz="1100"/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800" y="1425875"/>
            <a:ext cx="4759550" cy="26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/>
          <p:nvPr>
            <p:ph idx="1" type="body"/>
          </p:nvPr>
        </p:nvSpPr>
        <p:spPr>
          <a:xfrm>
            <a:off x="788450" y="1384475"/>
            <a:ext cx="2873100" cy="16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소켓 통신을 이용한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컴퓨터와 라즈베리 파이 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데이터 전송</a:t>
            </a:r>
            <a:endParaRPr/>
          </a:p>
        </p:txBody>
      </p:sp>
      <p:pic>
        <p:nvPicPr>
          <p:cNvPr id="411" name="Google Shape;411;p42" title="라즈베리파이_소켓통신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175" y="1274625"/>
            <a:ext cx="3981523" cy="292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3075" y="3177375"/>
            <a:ext cx="1365700" cy="1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451" y="3351237"/>
            <a:ext cx="805900" cy="1017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42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5" name="Google Shape;415;p42"/>
          <p:cNvSpPr txBox="1"/>
          <p:nvPr/>
        </p:nvSpPr>
        <p:spPr>
          <a:xfrm>
            <a:off x="346174" y="352800"/>
            <a:ext cx="827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 - 라즈베리 이미지 촬영 후 전송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416" name="Google Shape;416;p42"/>
          <p:cNvCxnSpPr/>
          <p:nvPr/>
        </p:nvCxnSpPr>
        <p:spPr>
          <a:xfrm>
            <a:off x="1587800" y="3526825"/>
            <a:ext cx="106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42"/>
          <p:cNvCxnSpPr/>
          <p:nvPr/>
        </p:nvCxnSpPr>
        <p:spPr>
          <a:xfrm rot="10800000">
            <a:off x="1587800" y="4035275"/>
            <a:ext cx="106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18" name="Google Shape;418;p42"/>
          <p:cNvSpPr txBox="1"/>
          <p:nvPr>
            <p:ph idx="1" type="body"/>
          </p:nvPr>
        </p:nvSpPr>
        <p:spPr>
          <a:xfrm>
            <a:off x="1706650" y="3598775"/>
            <a:ext cx="1171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소켓 통신</a:t>
            </a:r>
            <a:endParaRPr/>
          </a:p>
        </p:txBody>
      </p:sp>
      <p:sp>
        <p:nvSpPr>
          <p:cNvPr id="419" name="Google Shape;419;p42"/>
          <p:cNvSpPr txBox="1"/>
          <p:nvPr>
            <p:ph idx="1" type="body"/>
          </p:nvPr>
        </p:nvSpPr>
        <p:spPr>
          <a:xfrm>
            <a:off x="1677750" y="3177375"/>
            <a:ext cx="1171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/>
              <a:t>이미지 전송</a:t>
            </a:r>
            <a:endParaRPr sz="1000"/>
          </a:p>
        </p:txBody>
      </p:sp>
      <p:sp>
        <p:nvSpPr>
          <p:cNvPr id="420" name="Google Shape;420;p42"/>
          <p:cNvSpPr txBox="1"/>
          <p:nvPr>
            <p:ph idx="1" type="body"/>
          </p:nvPr>
        </p:nvSpPr>
        <p:spPr>
          <a:xfrm>
            <a:off x="1825350" y="3990475"/>
            <a:ext cx="1171500" cy="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1000"/>
              <a:t>txt</a:t>
            </a:r>
            <a:r>
              <a:rPr lang="ko" sz="1000"/>
              <a:t> 전송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/>
        </p:nvSpPr>
        <p:spPr>
          <a:xfrm>
            <a:off x="441172" y="1610833"/>
            <a:ext cx="1068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1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프로젝트 개요</a:t>
            </a:r>
            <a:endParaRPr sz="1100"/>
          </a:p>
        </p:txBody>
      </p:sp>
      <p:pic>
        <p:nvPicPr>
          <p:cNvPr descr="실내, 테이블, 생활, 앉아있는이(가) 표시된 사진&#10;&#10;자동 생성된 설명" id="162" name="Google Shape;1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0684"/>
            <a:ext cx="9144000" cy="2862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/>
          <p:nvPr>
            <p:ph idx="1" type="body"/>
          </p:nvPr>
        </p:nvSpPr>
        <p:spPr>
          <a:xfrm>
            <a:off x="550800" y="1265150"/>
            <a:ext cx="18198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/>
              <a:t>전체 FLOW의 동작 실행</a:t>
            </a:r>
            <a:endParaRPr b="1"/>
          </a:p>
        </p:txBody>
      </p:sp>
      <p:cxnSp>
        <p:nvCxnSpPr>
          <p:cNvPr id="426" name="Google Shape;426;p43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7" name="Google Shape;427;p43"/>
          <p:cNvSpPr txBox="1"/>
          <p:nvPr/>
        </p:nvSpPr>
        <p:spPr>
          <a:xfrm>
            <a:off x="346176" y="352800"/>
            <a:ext cx="43692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 - 최종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8" name="Google Shape;428;p43" title="전체과정 동작 영상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125" y="1187675"/>
            <a:ext cx="6369701" cy="358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외, 자연, 물, 해변이(가) 표시된 사진&#10;&#10;자동 생성된 설명" id="433" name="Google Shape;43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4"/>
          <p:cNvSpPr/>
          <p:nvPr/>
        </p:nvSpPr>
        <p:spPr>
          <a:xfrm>
            <a:off x="0" y="0"/>
            <a:ext cx="9144000" cy="25719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407509" y="1610833"/>
            <a:ext cx="113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</a:t>
            </a:r>
            <a:r>
              <a:rPr lang="ko" sz="2400">
                <a:solidFill>
                  <a:schemeClr val="lt1"/>
                </a:solidFill>
              </a:rPr>
              <a:t>4</a:t>
            </a: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44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프로젝트를 마무리하며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45"/>
          <p:cNvGrpSpPr/>
          <p:nvPr/>
        </p:nvGrpSpPr>
        <p:grpSpPr>
          <a:xfrm>
            <a:off x="5125244" y="1144900"/>
            <a:ext cx="3273284" cy="1630011"/>
            <a:chOff x="4793165" y="2534469"/>
            <a:chExt cx="4649551" cy="2242106"/>
          </a:xfrm>
        </p:grpSpPr>
        <p:pic>
          <p:nvPicPr>
            <p:cNvPr id="442" name="Google Shape;442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31625" y="2534475"/>
              <a:ext cx="2242100" cy="22421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cxnSp>
          <p:nvCxnSpPr>
            <p:cNvPr id="443" name="Google Shape;443;p45"/>
            <p:cNvCxnSpPr/>
            <p:nvPr/>
          </p:nvCxnSpPr>
          <p:spPr>
            <a:xfrm>
              <a:off x="5814409" y="3656649"/>
              <a:ext cx="9489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cxnSp>
        <p:sp>
          <p:nvSpPr>
            <p:cNvPr id="444" name="Google Shape;444;p45"/>
            <p:cNvSpPr txBox="1"/>
            <p:nvPr/>
          </p:nvSpPr>
          <p:spPr>
            <a:xfrm>
              <a:off x="4793165" y="3401390"/>
              <a:ext cx="989100" cy="41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accent3"/>
                  </a:solidFill>
                  <a:latin typeface="Nunito"/>
                  <a:ea typeface="Nunito"/>
                  <a:cs typeface="Nunito"/>
                  <a:sym typeface="Nunito"/>
                </a:rPr>
                <a:t>Block!!</a:t>
              </a:r>
              <a:endParaRPr b="1" sz="1300">
                <a:solidFill>
                  <a:schemeClr val="accent3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445" name="Google Shape;445;p45"/>
            <p:cNvSpPr txBox="1"/>
            <p:nvPr/>
          </p:nvSpPr>
          <p:spPr>
            <a:xfrm>
              <a:off x="8338416" y="2534469"/>
              <a:ext cx="1104300" cy="342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5"/>
            <p:cNvSpPr txBox="1"/>
            <p:nvPr/>
          </p:nvSpPr>
          <p:spPr>
            <a:xfrm>
              <a:off x="5309295" y="4228039"/>
              <a:ext cx="989100" cy="3429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3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START</a:t>
              </a:r>
              <a:endPara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7" name="Google Shape;447;p45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" name="Google Shape;448;p45"/>
          <p:cNvSpPr txBox="1"/>
          <p:nvPr/>
        </p:nvSpPr>
        <p:spPr>
          <a:xfrm>
            <a:off x="346175" y="352800"/>
            <a:ext cx="6423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역할 분배</a:t>
            </a:r>
            <a:endParaRPr sz="1100"/>
          </a:p>
        </p:txBody>
      </p:sp>
      <p:sp>
        <p:nvSpPr>
          <p:cNvPr id="449" name="Google Shape;449;p45"/>
          <p:cNvSpPr txBox="1"/>
          <p:nvPr>
            <p:ph idx="1" type="body"/>
          </p:nvPr>
        </p:nvSpPr>
        <p:spPr>
          <a:xfrm>
            <a:off x="525650" y="1347750"/>
            <a:ext cx="4299900" cy="3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개발진행에 있어서 업무 Flow가 있는데 한부분에서 막히면 다른 부분에서도 지연 -&gt; 시간적 손실, 일정 딜레이 발생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/>
              <a:t>역할 재분배 및 도움요청</a:t>
            </a:r>
            <a:br>
              <a:rPr lang="ko"/>
            </a:br>
            <a:r>
              <a:rPr lang="ko" sz="1200"/>
              <a:t>막힌 부분에 포커스를 두고 간단히 실행되는 데모를 작성하도록 요구 (뒤의 업무에 대해 큰 지장 X)</a:t>
            </a:r>
            <a:endParaRPr sz="12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/>
              <a:t>병렬로 진행</a:t>
            </a:r>
            <a:br>
              <a:rPr lang="ko"/>
            </a:br>
            <a:r>
              <a:rPr lang="ko" sz="1200"/>
              <a:t>개별적으로 역할에 대해 구현하도록 요구</a:t>
            </a:r>
            <a:br>
              <a:rPr lang="ko" sz="1200"/>
            </a:br>
            <a:r>
              <a:rPr lang="ko" sz="1200"/>
              <a:t>각각 막히는 것이 생길때 우선순위 정해서 그부분 먼저 해결하는 방식으로 진행</a:t>
            </a:r>
            <a:endParaRPr sz="1200"/>
          </a:p>
        </p:txBody>
      </p:sp>
      <p:grpSp>
        <p:nvGrpSpPr>
          <p:cNvPr id="450" name="Google Shape;450;p45"/>
          <p:cNvGrpSpPr/>
          <p:nvPr/>
        </p:nvGrpSpPr>
        <p:grpSpPr>
          <a:xfrm>
            <a:off x="5917051" y="3278281"/>
            <a:ext cx="1898387" cy="1461071"/>
            <a:chOff x="6072775" y="3225250"/>
            <a:chExt cx="1654800" cy="1212608"/>
          </a:xfrm>
        </p:grpSpPr>
        <p:sp>
          <p:nvSpPr>
            <p:cNvPr id="451" name="Google Shape;451;p45"/>
            <p:cNvSpPr/>
            <p:nvPr/>
          </p:nvSpPr>
          <p:spPr>
            <a:xfrm>
              <a:off x="6072775" y="3225250"/>
              <a:ext cx="1654800" cy="12126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45"/>
            <p:cNvSpPr/>
            <p:nvPr/>
          </p:nvSpPr>
          <p:spPr>
            <a:xfrm>
              <a:off x="6119185" y="4179558"/>
              <a:ext cx="382800" cy="25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역할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45"/>
            <p:cNvSpPr/>
            <p:nvPr/>
          </p:nvSpPr>
          <p:spPr>
            <a:xfrm>
              <a:off x="6679236" y="3251514"/>
              <a:ext cx="382800" cy="25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역할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45"/>
            <p:cNvSpPr/>
            <p:nvPr/>
          </p:nvSpPr>
          <p:spPr>
            <a:xfrm>
              <a:off x="7286837" y="4179558"/>
              <a:ext cx="382800" cy="25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역할</a:t>
              </a:r>
              <a:endParaRPr b="1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45"/>
          <p:cNvSpPr/>
          <p:nvPr/>
        </p:nvSpPr>
        <p:spPr>
          <a:xfrm>
            <a:off x="6472050" y="3906075"/>
            <a:ext cx="720600" cy="2931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E3F4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b="1" sz="1100">
              <a:solidFill>
                <a:srgbClr val="E3F4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6" name="Google Shape;456;p45"/>
          <p:cNvCxnSpPr>
            <a:stCxn id="453" idx="2"/>
            <a:endCxn id="455" idx="0"/>
          </p:cNvCxnSpPr>
          <p:nvPr/>
        </p:nvCxnSpPr>
        <p:spPr>
          <a:xfrm flipH="1" rot="-5400000">
            <a:off x="6690156" y="3763353"/>
            <a:ext cx="285000" cy="600"/>
          </a:xfrm>
          <a:prstGeom prst="curvedConnector3">
            <a:avLst>
              <a:gd fmla="val 4998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45"/>
          <p:cNvCxnSpPr/>
          <p:nvPr/>
        </p:nvCxnSpPr>
        <p:spPr>
          <a:xfrm>
            <a:off x="6832339" y="2851111"/>
            <a:ext cx="900" cy="2997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8" name="Google Shape;458;p45"/>
          <p:cNvCxnSpPr>
            <a:stCxn id="452" idx="0"/>
            <a:endCxn id="455" idx="1"/>
          </p:cNvCxnSpPr>
          <p:nvPr/>
        </p:nvCxnSpPr>
        <p:spPr>
          <a:xfrm rot="-5400000">
            <a:off x="6143216" y="4099177"/>
            <a:ext cx="375600" cy="282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5"/>
          <p:cNvCxnSpPr>
            <a:stCxn id="454" idx="0"/>
            <a:endCxn id="455" idx="3"/>
          </p:cNvCxnSpPr>
          <p:nvPr/>
        </p:nvCxnSpPr>
        <p:spPr>
          <a:xfrm flipH="1" rot="5400000">
            <a:off x="7173297" y="4072027"/>
            <a:ext cx="375600" cy="336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5"/>
          <p:cNvCxnSpPr>
            <a:stCxn id="453" idx="1"/>
            <a:endCxn id="452" idx="1"/>
          </p:cNvCxnSpPr>
          <p:nvPr/>
        </p:nvCxnSpPr>
        <p:spPr>
          <a:xfrm flipH="1">
            <a:off x="5970182" y="3465540"/>
            <a:ext cx="642600" cy="1118100"/>
          </a:xfrm>
          <a:prstGeom prst="curvedConnector3">
            <a:avLst>
              <a:gd fmla="val 13703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5"/>
          <p:cNvCxnSpPr>
            <a:stCxn id="453" idx="3"/>
            <a:endCxn id="454" idx="3"/>
          </p:cNvCxnSpPr>
          <p:nvPr/>
        </p:nvCxnSpPr>
        <p:spPr>
          <a:xfrm>
            <a:off x="7051931" y="3465540"/>
            <a:ext cx="696900" cy="1118100"/>
          </a:xfrm>
          <a:prstGeom prst="curvedConnector3">
            <a:avLst>
              <a:gd fmla="val 134189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5"/>
          <p:cNvCxnSpPr>
            <a:stCxn id="452" idx="3"/>
            <a:endCxn id="454" idx="1"/>
          </p:cNvCxnSpPr>
          <p:nvPr/>
        </p:nvCxnSpPr>
        <p:spPr>
          <a:xfrm>
            <a:off x="6409440" y="4583740"/>
            <a:ext cx="900300" cy="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6"/>
          <p:cNvSpPr txBox="1"/>
          <p:nvPr>
            <p:ph idx="1" type="body"/>
          </p:nvPr>
        </p:nvSpPr>
        <p:spPr>
          <a:xfrm>
            <a:off x="525650" y="1347750"/>
            <a:ext cx="7882800" cy="33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일정표를 작성할때 각 업무에 대해 언제까지 마감하는게 좋을지 결정하는 것이 어려웠다.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또한 업무</a:t>
            </a:r>
            <a:r>
              <a:rPr lang="ko"/>
              <a:t>가 </a:t>
            </a:r>
            <a:r>
              <a:rPr lang="ko"/>
              <a:t>시간이 얼마나 걸릴지에 대해 명확히 못했다.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그래서 일정을 조율하는데에 문제가 생겼다.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당시에는 세부적인 기능을 먼저 생각 못해서 우선 큰 틀로 계획을 짜고 필요한 기능들을 추가해 나갔다.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그렇게 나눠진 메뉴에 대해서 </a:t>
            </a:r>
            <a:r>
              <a:rPr lang="ko" u="sng"/>
              <a:t>구현할게 많거나 작업이 오래걸릴것 같은 것</a:t>
            </a:r>
            <a:r>
              <a:rPr lang="ko"/>
              <a:t>에 대해 시간을 길게 줬고, 비교적 빨리 시작하도록 하였다.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또한 일정표에 </a:t>
            </a:r>
            <a:r>
              <a:rPr lang="ko" u="sng"/>
              <a:t>각 진행사항에 대한 딜레이 표시</a:t>
            </a:r>
            <a:r>
              <a:rPr lang="ko"/>
              <a:t>를 하여 일정관리에 신경을 쓰도록 하고, 각자 할일 끝나면 다른 업무에 대해 도와주며 시간효율을 늘렸다.</a:t>
            </a:r>
            <a:endParaRPr/>
          </a:p>
        </p:txBody>
      </p:sp>
      <p:pic>
        <p:nvPicPr>
          <p:cNvPr id="468" name="Google Shape;4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275" y="1014348"/>
            <a:ext cx="2332452" cy="2332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6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0" name="Google Shape;470;p46"/>
          <p:cNvSpPr txBox="1"/>
          <p:nvPr/>
        </p:nvSpPr>
        <p:spPr>
          <a:xfrm>
            <a:off x="346175" y="352800"/>
            <a:ext cx="6284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일정 조정 / 시간 분배</a:t>
            </a:r>
            <a:endParaRPr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7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인터넷을 이용하여 수집한 데이터들의 화질이 온전치 못하거나 기울어져 있어 점자를 인식하는데 어려움이 있었다. 그래서 직접 점자 데이터를 수집하러 갔지만 훼손되어 있는 상태의 점자 또한 많았다.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한글 점자는 자음(초성), 모음, 자음(종성)으로 나뉘며 2x3 형태로 하나 하나씩 표현하는데 이때 한 문자 안에 있는 2x3의 점자 사이의 간격과 다음 문자를 표현하는 점자 사이의 간격이 비슷하여 구분하는데 어려움이 있었다.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라벨링을 할때 시간적 이점을 위해 사각형의 영역을 먼저 표시한 후 위 과정이 끝나면 영역 내 점자를 1(점자)과 0(빈 공간)으로 바이너리 값을 정해주었다. 그런데 영역을 지정한 뒤 바이너리 값을 정해주려 할 때 좌측에서 우측순서로 만들어준 영역 순서가 뒤섞여 있었다(이유와 해결방안은 찾지못하였다)</a:t>
            </a:r>
            <a:br>
              <a:rPr lang="ko"/>
            </a:br>
            <a:r>
              <a:rPr lang="ko"/>
              <a:t>이로인해 작업 시간이 굉장히 지연되었다.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476" name="Google Shape;476;p47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7" name="Google Shape;477;p47"/>
          <p:cNvSpPr txBox="1"/>
          <p:nvPr/>
        </p:nvSpPr>
        <p:spPr>
          <a:xfrm>
            <a:off x="346174" y="352800"/>
            <a:ext cx="8468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CVAT을 이용한 라벨링 과정에서 겪은 어려웠던 점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8" name="Google Shape;478;p47"/>
          <p:cNvPicPr preferRelativeResize="0"/>
          <p:nvPr/>
        </p:nvPicPr>
        <p:blipFill rotWithShape="1">
          <a:blip r:embed="rId3">
            <a:alphaModFix/>
          </a:blip>
          <a:srcRect b="-8096" l="0" r="0" t="0"/>
          <a:stretch/>
        </p:blipFill>
        <p:spPr>
          <a:xfrm>
            <a:off x="1206350" y="3812850"/>
            <a:ext cx="1989475" cy="7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8625" y="3812850"/>
            <a:ext cx="1614400" cy="7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7"/>
          <p:cNvSpPr txBox="1"/>
          <p:nvPr/>
        </p:nvSpPr>
        <p:spPr>
          <a:xfrm>
            <a:off x="1206350" y="4637700"/>
            <a:ext cx="48462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비교적 구분이 잘되는 점자(좌)와 그렇지 못한 점자(우)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5" name="Google Shape;485;p48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6" name="Google Shape;486;p48"/>
          <p:cNvSpPr txBox="1"/>
          <p:nvPr/>
        </p:nvSpPr>
        <p:spPr>
          <a:xfrm>
            <a:off x="346175" y="352800"/>
            <a:ext cx="8391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CVAT을 이용한 라벨링 해결방안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7" name="Google Shape;487;p48"/>
          <p:cNvPicPr preferRelativeResize="0"/>
          <p:nvPr/>
        </p:nvPicPr>
        <p:blipFill rotWithShape="1">
          <a:blip r:embed="rId3">
            <a:alphaModFix/>
          </a:blip>
          <a:srcRect b="-2385" l="0" r="-2385" t="0"/>
          <a:stretch/>
        </p:blipFill>
        <p:spPr>
          <a:xfrm>
            <a:off x="5714150" y="1566475"/>
            <a:ext cx="2664625" cy="22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8"/>
          <p:cNvSpPr txBox="1"/>
          <p:nvPr/>
        </p:nvSpPr>
        <p:spPr>
          <a:xfrm>
            <a:off x="5714150" y="3713025"/>
            <a:ext cx="25653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&lt;한글 점자 일람표&gt;</a:t>
            </a:r>
            <a:endParaRPr sz="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48"/>
          <p:cNvSpPr txBox="1"/>
          <p:nvPr>
            <p:ph idx="1" type="body"/>
          </p:nvPr>
        </p:nvSpPr>
        <p:spPr>
          <a:xfrm>
            <a:off x="525650" y="1347750"/>
            <a:ext cx="51087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/>
              <a:t>점자가 화질 혹은 일부 훼손으로 해석에 어려움이 있었던 경우 한글점자일람표를 참고하여 이미지 속의 점자 ‘문자’ 가 어떤 내용인지 확인을 하였다. 그 뒤 2x3 형태의 라벨링이 제대로 되었는지 확인하기 위해 점자 번역 사이트를 이용하여 직접 점자를 찍고 그 내용에 위화감이 없는지, 잘못 번역된 내용인지를 확인하고 오류를 확인하였으면 일람표를 참조하여 제대로 된 점자표기를 입력시켜주고 교차 검증하는 과정을 거쳤다.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/>
              <a:t>약간의 훼손으로 인한 데이터도 수집한 이유는 점자 표기내용들이 늘 온전한 상태가 아니고 이물질 등으로 인해 해석에 어려움이 겪기에도 몹시 쉬웠기에 이를 극복하고자 하였다.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49"/>
          <p:cNvPicPr preferRelativeResize="0"/>
          <p:nvPr/>
        </p:nvPicPr>
        <p:blipFill rotWithShape="1">
          <a:blip r:embed="rId3">
            <a:alphaModFix/>
          </a:blip>
          <a:srcRect b="45514" l="11119" r="14702" t="24126"/>
          <a:stretch/>
        </p:blipFill>
        <p:spPr>
          <a:xfrm>
            <a:off x="5453100" y="1848700"/>
            <a:ext cx="3414075" cy="99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9"/>
          <p:cNvPicPr preferRelativeResize="0"/>
          <p:nvPr/>
        </p:nvPicPr>
        <p:blipFill rotWithShape="1">
          <a:blip r:embed="rId4">
            <a:alphaModFix/>
          </a:blip>
          <a:srcRect b="13440" l="12041" r="12561" t="47645"/>
          <a:stretch/>
        </p:blipFill>
        <p:spPr>
          <a:xfrm>
            <a:off x="4930450" y="2841150"/>
            <a:ext cx="3936726" cy="95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49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7" name="Google Shape;497;p49"/>
          <p:cNvSpPr txBox="1"/>
          <p:nvPr/>
        </p:nvSpPr>
        <p:spPr>
          <a:xfrm>
            <a:off x="346175" y="352800"/>
            <a:ext cx="7727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성능에 관한 아쉬움</a:t>
            </a:r>
            <a:endParaRPr sz="1100"/>
          </a:p>
        </p:txBody>
      </p:sp>
      <p:sp>
        <p:nvSpPr>
          <p:cNvPr id="498" name="Google Shape;498;p49"/>
          <p:cNvSpPr txBox="1"/>
          <p:nvPr>
            <p:ph idx="1" type="body"/>
          </p:nvPr>
        </p:nvSpPr>
        <p:spPr>
          <a:xfrm>
            <a:off x="525650" y="1347750"/>
            <a:ext cx="7505700" cy="31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Model1과 Model2모두 1000장이 넘는 데이터를 수집하여 학습에 사용하였다.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하지만 Model1과 다르게 Model2의 DETECTION 능력이 많이 떨어지는데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 이유를 예측하자면 데이터의 양이 많이 적기 때문이다.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Model1은 1000장을 레이블링 할 때 1개의 영역만 지정하면 괜찮았지만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Model2는 각 점자에 대한 영역을 지정해야했기에 각 데이터에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대한 데이터 숫자가 매우 적다.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Model2에서 나오는 점자가 10개라 친다면, 단순 평균 계산만 해도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1000 * 10 / 64 = 약150개라는, 매우 적은 데이터 수가 나온다.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50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04" name="Google Shape;504;p50"/>
          <p:cNvSpPr txBox="1"/>
          <p:nvPr/>
        </p:nvSpPr>
        <p:spPr>
          <a:xfrm>
            <a:off x="346175" y="352800"/>
            <a:ext cx="8303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 사용 코드 작성방법에 대한 어려움</a:t>
            </a:r>
            <a:endParaRPr sz="1100"/>
          </a:p>
        </p:txBody>
      </p:sp>
      <p:sp>
        <p:nvSpPr>
          <p:cNvPr id="505" name="Google Shape;505;p50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2"/>
                </a:solidFill>
              </a:rPr>
              <a:t>모델을 불러와서 실행하는 과정에 있어서 </a:t>
            </a:r>
            <a:r>
              <a:rPr b="1" lang="ko">
                <a:solidFill>
                  <a:schemeClr val="accent2"/>
                </a:solidFill>
              </a:rPr>
              <a:t>딜레이</a:t>
            </a:r>
            <a:r>
              <a:rPr lang="ko">
                <a:solidFill>
                  <a:schemeClr val="accent2"/>
                </a:solidFill>
              </a:rPr>
              <a:t>가 됐다.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2"/>
                </a:solidFill>
              </a:rPr>
              <a:t>otx deploy할때 생성되는 python 데모파일을 수정하기에는 </a:t>
            </a:r>
            <a:r>
              <a:rPr lang="ko">
                <a:solidFill>
                  <a:schemeClr val="accent2"/>
                </a:solidFill>
              </a:rPr>
              <a:t>기술적인 부분, 개념적인 부분이 잘 이해가 가지 않아서 잠시 </a:t>
            </a:r>
            <a:r>
              <a:rPr b="1" lang="ko">
                <a:solidFill>
                  <a:schemeClr val="accent2"/>
                </a:solidFill>
              </a:rPr>
              <a:t>지연되는 상황</a:t>
            </a:r>
            <a:r>
              <a:rPr lang="ko">
                <a:solidFill>
                  <a:schemeClr val="accent2"/>
                </a:solidFill>
              </a:rPr>
              <a:t>이 있었다.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1"/>
                </a:solidFill>
              </a:rPr>
              <a:t>그래서 </a:t>
            </a:r>
            <a:r>
              <a:rPr b="1" lang="ko">
                <a:solidFill>
                  <a:schemeClr val="accent1"/>
                </a:solidFill>
              </a:rPr>
              <a:t>OPENVINO</a:t>
            </a:r>
            <a:r>
              <a:rPr lang="ko">
                <a:solidFill>
                  <a:schemeClr val="accent1"/>
                </a:solidFill>
              </a:rPr>
              <a:t> 주피터 노트북의 </a:t>
            </a:r>
            <a:r>
              <a:rPr b="1" lang="ko">
                <a:solidFill>
                  <a:schemeClr val="accent1"/>
                </a:solidFill>
              </a:rPr>
              <a:t>심플 예제</a:t>
            </a:r>
            <a:r>
              <a:rPr lang="ko">
                <a:solidFill>
                  <a:schemeClr val="accent1"/>
                </a:solidFill>
              </a:rPr>
              <a:t>를 사용하여 모델 로딩하는 샘플 코드작성하여 모델 이미지로 DETECTION한 부분을 찾도록 수정했다. 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accent1"/>
                </a:solidFill>
              </a:rPr>
              <a:t>그 결과 </a:t>
            </a:r>
            <a:r>
              <a:rPr b="1" lang="ko">
                <a:solidFill>
                  <a:schemeClr val="accent1"/>
                </a:solidFill>
              </a:rPr>
              <a:t>커스터 마이징</a:t>
            </a:r>
            <a:r>
              <a:rPr lang="ko">
                <a:solidFill>
                  <a:schemeClr val="accent1"/>
                </a:solidFill>
              </a:rPr>
              <a:t>이 훨씬 용이해졌고 추후 전체 </a:t>
            </a:r>
            <a:r>
              <a:rPr b="1" lang="ko">
                <a:solidFill>
                  <a:schemeClr val="accent1"/>
                </a:solidFill>
              </a:rPr>
              <a:t>코드를 통합</a:t>
            </a:r>
            <a:r>
              <a:rPr lang="ko">
                <a:solidFill>
                  <a:schemeClr val="accent1"/>
                </a:solidFill>
              </a:rPr>
              <a:t>하는데 큰 보탬이 되었다.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0" name="Google Shape;510;p51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1" name="Google Shape;511;p51"/>
          <p:cNvSpPr txBox="1"/>
          <p:nvPr/>
        </p:nvSpPr>
        <p:spPr>
          <a:xfrm>
            <a:off x="346175" y="352800"/>
            <a:ext cx="6284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코드 통합 과정에서의 어려움</a:t>
            </a:r>
            <a:endParaRPr sz="1100"/>
          </a:p>
        </p:txBody>
      </p:sp>
      <p:sp>
        <p:nvSpPr>
          <p:cNvPr id="512" name="Google Shape;512;p51"/>
          <p:cNvSpPr txBox="1"/>
          <p:nvPr>
            <p:ph idx="1" type="body"/>
          </p:nvPr>
        </p:nvSpPr>
        <p:spPr>
          <a:xfrm>
            <a:off x="525650" y="1347750"/>
            <a:ext cx="7505700" cy="9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accent2"/>
                </a:solidFill>
              </a:rPr>
              <a:t>코드를 통합할때의 각자 </a:t>
            </a:r>
            <a:r>
              <a:rPr b="1" lang="ko">
                <a:solidFill>
                  <a:schemeClr val="accent2"/>
                </a:solidFill>
              </a:rPr>
              <a:t>환경</a:t>
            </a:r>
            <a:r>
              <a:rPr lang="ko">
                <a:solidFill>
                  <a:schemeClr val="accent2"/>
                </a:solidFill>
              </a:rPr>
              <a:t>, </a:t>
            </a:r>
            <a:r>
              <a:rPr b="1" lang="ko">
                <a:solidFill>
                  <a:schemeClr val="accent2"/>
                </a:solidFill>
              </a:rPr>
              <a:t>코드 스타일</a:t>
            </a:r>
            <a:r>
              <a:rPr lang="ko">
                <a:solidFill>
                  <a:schemeClr val="accent2"/>
                </a:solidFill>
              </a:rPr>
              <a:t>이 달라서 어느부분을 합쳐야할지 모호한 상황이 발생했다.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accent2"/>
                </a:solidFill>
              </a:rPr>
              <a:t>합쳐봐도 생각대로 </a:t>
            </a:r>
            <a:r>
              <a:rPr b="1" lang="ko">
                <a:solidFill>
                  <a:schemeClr val="accent2"/>
                </a:solidFill>
              </a:rPr>
              <a:t>원하는 동작이 진행되지 않아</a:t>
            </a:r>
            <a:r>
              <a:rPr lang="ko">
                <a:solidFill>
                  <a:schemeClr val="accent2"/>
                </a:solidFill>
              </a:rPr>
              <a:t> 오류를 추적하는데 시간이 걸리기도 했다.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513" name="Google Shape;5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525" y="2189871"/>
            <a:ext cx="4530750" cy="274213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1"/>
          <p:cNvSpPr txBox="1"/>
          <p:nvPr/>
        </p:nvSpPr>
        <p:spPr>
          <a:xfrm>
            <a:off x="525650" y="2342350"/>
            <a:ext cx="3724200" cy="23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그래서 각 </a:t>
            </a:r>
            <a:r>
              <a:rPr b="1"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역할별로 함수를 나눠서</a:t>
            </a: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main에 </a:t>
            </a:r>
            <a:r>
              <a:rPr b="1"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동작별로 수행</a:t>
            </a: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하도록 지정했다.</a:t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그 결과 main.py 만 봐도 </a:t>
            </a:r>
            <a:r>
              <a:rPr b="1"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전체적인 동작흐름</a:t>
            </a: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을 파악할 수 있고, 코드 별로 </a:t>
            </a:r>
            <a:r>
              <a:rPr b="1"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간섭이 따로 생기지 않아</a:t>
            </a:r>
            <a:r>
              <a:rPr lang="ko" sz="1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원활한 테스트가 가능하였다.</a:t>
            </a:r>
            <a:endParaRPr sz="1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51"/>
          <p:cNvSpPr txBox="1"/>
          <p:nvPr/>
        </p:nvSpPr>
        <p:spPr>
          <a:xfrm>
            <a:off x="7697875" y="4261750"/>
            <a:ext cx="805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main.py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2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방법 </a:t>
            </a:r>
            <a:r>
              <a:rPr lang="ko"/>
              <a:t>1 - 데모 파일의 ModelContainer 클래스를 사용하는 방법 : 라이브러리를 수정해야 해서 모델1과 통합 과정에서 문제가 발생할 수도 있다고 판단하여 폐기했다.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방법 2 - 데모 파일을 수정해서 annotation 객체의 get_labels 매서드로 name값(label 값)만 가져오기로 했다. 그래서 점자의 label값을 라이브러리 수정 없이 추출할 수 있게 되었다.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52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2" name="Google Shape;522;p52"/>
          <p:cNvSpPr txBox="1"/>
          <p:nvPr/>
        </p:nvSpPr>
        <p:spPr>
          <a:xfrm>
            <a:off x="346175" y="352800"/>
            <a:ext cx="750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모델2에서 label 정보를 찾는 것에 대한 어려움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23" name="Google Shape;5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450" y="2926200"/>
            <a:ext cx="57340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819150" y="1439375"/>
            <a:ext cx="7690500" cy="30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342900" rtl="0" algn="l">
              <a:lnSpc>
                <a:spcPct val="1293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450">
                <a:solidFill>
                  <a:srgbClr val="1B47B9"/>
                </a:solidFill>
                <a:highlight>
                  <a:srgbClr val="E3F4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점자</a:t>
            </a:r>
            <a:r>
              <a:rPr lang="ko" sz="1450">
                <a:solidFill>
                  <a:srgbClr val="1B47B9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 </a:t>
            </a:r>
            <a:r>
              <a:rPr lang="ko" sz="105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點字</a:t>
            </a:r>
            <a:endParaRPr sz="105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4A74C7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명사</a:t>
            </a: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손가락으로 더듬어 읽도록 만든 시각 장애인용 문자. 두꺼운 종이 위에 도드라진 점들을 일정한 방식으로 짜 모아 만든 것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점자는 2x3 행렬의 문자 형태로, 하나의 점자 행렬이 하나의 문자를 나타낸다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예를 들어, &lt;점자&gt; 라는 단어를 점자로 나타내고자 한다면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ㅈ(초성) + ㅓ(모음) + ㅁ(종성) + ㅈ(초성) + ㅏ(모음)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이 될것이고, 5개의 점자 행렬을 볼 것이다.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한글점자는 자음(초성과 종성의 점자 형태가 다르다) 모음, 긴 내용을 축약하기위한 약자와 약어정도로 나뉘며 한글 이외의 점자 표기는 세계 공통으로 사용하는 점자와 일치하게 표기함을 원칙으로 한다.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1칸을 구성하는 점의 번호는 왼쪽 위에서 아래로 1점, 2점, 3점, 오른쪽에서 아래로 4점, 5점, 6점으로 한다.</a:t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6956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500" y="2365025"/>
            <a:ext cx="514350" cy="7775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17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0" name="Google Shape;170;p17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점자란?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3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이미지를 읽어오지 못하는 오류가 발생해서 </a:t>
            </a:r>
            <a:r>
              <a:rPr lang="ko"/>
              <a:t>속도가 빠른 인텔 서버에서 실행하지 못했다.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YOLOX의 경우, batch size 32부터 메모리 부족 오류가 떠서 그 이상으로는 평가하지 못했다.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MobileNetV2-ATSS의 경우, batch size 8부터 메모리 부족 오류가 떠서 그 이상으로는 평가하지 못했고, </a:t>
            </a:r>
            <a:r>
              <a:rPr lang="ko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 size를 줄여서 평가해야만 했다.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" name="Google Shape;529;p53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0" name="Google Shape;530;p53"/>
          <p:cNvSpPr txBox="1"/>
          <p:nvPr/>
        </p:nvSpPr>
        <p:spPr>
          <a:xfrm>
            <a:off x="346175" y="352800"/>
            <a:ext cx="750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모델 성능 평가에서의 어려움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5" name="Google Shape;535;p54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36" name="Google Shape;536;p54"/>
          <p:cNvSpPr txBox="1"/>
          <p:nvPr/>
        </p:nvSpPr>
        <p:spPr>
          <a:xfrm>
            <a:off x="346175" y="352800"/>
            <a:ext cx="83916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점자</a:t>
            </a: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한글 변환 문제점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37" name="Google Shape;537;p54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AI가 점자를 출력하지 못했을 경우 제대로 된 글자를 출력하지 못한다.</a:t>
            </a:r>
            <a:br>
              <a:rPr lang="ko"/>
            </a:br>
            <a:r>
              <a:rPr lang="ko"/>
              <a:t>글자가 출력되지 못했을 경우 검출한 글자라도 출력해야 하지만 그럴 경우 알고리즘이 한글을 병합하지 못한다.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게다가 한 점자라도 출력되지 못한 경우 심하면 글 전체가 무슨 의미인지 잘 모를 정도로 </a:t>
            </a:r>
            <a:br>
              <a:rPr lang="ko"/>
            </a:br>
            <a:r>
              <a:rPr lang="ko"/>
              <a:t>꼬이는 경우가 존재한다.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5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초창기 하드웨어 개발 계획땐 아두이노를 사용할 예정이었다.</a:t>
            </a:r>
            <a:br>
              <a:rPr lang="ko"/>
            </a:br>
            <a:r>
              <a:rPr lang="ko"/>
              <a:t>하지만 아두이노에서 사용하는 스피커의 소리는 bit값만 출력하는 수준이므로 음성은 출력할 수 없었다.</a:t>
            </a:r>
            <a:br>
              <a:rPr lang="ko"/>
            </a:br>
            <a:r>
              <a:rPr lang="ko"/>
              <a:t>MP3모듈이나 SD카드 모듈을 사용하면 mp3파일이나 wav파일을 출력할 수 있지만, 그럴 경우 이미 저장된 파일만 출력 가능하기 때문에 결국 다른 기기로 바꿀 수밖에 없었다.</a:t>
            </a:r>
            <a:br>
              <a:rPr lang="ko"/>
            </a:br>
            <a:r>
              <a:rPr lang="ko"/>
              <a:t>게다가 처음 라즈베리 파이를 사용할 때 3B Model을 사용하였는데, 속도가 매우 느려 개발이 지체되어</a:t>
            </a:r>
            <a:br>
              <a:rPr lang="ko"/>
            </a:br>
            <a:r>
              <a:rPr lang="ko"/>
              <a:t>또 중간에 라즈베리 파이 4로 바꾸는 일까지 발생했다.</a:t>
            </a:r>
            <a:br>
              <a:rPr lang="ko"/>
            </a:br>
            <a:endParaRPr/>
          </a:p>
        </p:txBody>
      </p:sp>
      <p:cxnSp>
        <p:nvCxnSpPr>
          <p:cNvPr id="543" name="Google Shape;543;p55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44" name="Google Shape;544;p55"/>
          <p:cNvSpPr txBox="1"/>
          <p:nvPr/>
        </p:nvSpPr>
        <p:spPr>
          <a:xfrm>
            <a:off x="346175" y="352800"/>
            <a:ext cx="6284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기술적 한계</a:t>
            </a:r>
            <a:endParaRPr sz="1100"/>
          </a:p>
        </p:txBody>
      </p:sp>
      <p:pic>
        <p:nvPicPr>
          <p:cNvPr id="545" name="Google Shape;5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550" y="3161700"/>
            <a:ext cx="1129625" cy="14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825" y="3161175"/>
            <a:ext cx="2571570" cy="175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5"/>
          <p:cNvCxnSpPr/>
          <p:nvPr/>
        </p:nvCxnSpPr>
        <p:spPr>
          <a:xfrm flipH="1">
            <a:off x="977450" y="3170325"/>
            <a:ext cx="2535600" cy="1727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55"/>
          <p:cNvCxnSpPr/>
          <p:nvPr/>
        </p:nvCxnSpPr>
        <p:spPr>
          <a:xfrm>
            <a:off x="962975" y="3175600"/>
            <a:ext cx="2549400" cy="17223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9" name="Google Shape;5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375" y="3161700"/>
            <a:ext cx="1129625" cy="142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5"/>
          <p:cNvSpPr txBox="1"/>
          <p:nvPr/>
        </p:nvSpPr>
        <p:spPr>
          <a:xfrm>
            <a:off x="4379552" y="4588600"/>
            <a:ext cx="1129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라즈베리 파이3B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5"/>
          <p:cNvSpPr txBox="1"/>
          <p:nvPr/>
        </p:nvSpPr>
        <p:spPr>
          <a:xfrm>
            <a:off x="6323440" y="4615900"/>
            <a:ext cx="1129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라즈베리 파이4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55"/>
          <p:cNvCxnSpPr>
            <a:endCxn id="550" idx="1"/>
          </p:cNvCxnSpPr>
          <p:nvPr/>
        </p:nvCxnSpPr>
        <p:spPr>
          <a:xfrm flipH="1">
            <a:off x="4379552" y="3194950"/>
            <a:ext cx="1067100" cy="1512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55"/>
          <p:cNvCxnSpPr>
            <a:endCxn id="550" idx="3"/>
          </p:cNvCxnSpPr>
          <p:nvPr/>
        </p:nvCxnSpPr>
        <p:spPr>
          <a:xfrm>
            <a:off x="4397852" y="3194950"/>
            <a:ext cx="1111200" cy="1512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6"/>
          <p:cNvSpPr txBox="1"/>
          <p:nvPr>
            <p:ph idx="1" type="body"/>
          </p:nvPr>
        </p:nvSpPr>
        <p:spPr>
          <a:xfrm>
            <a:off x="52565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사용자가 점자를 인식하고 카메라로 찍는 것이 아닌, </a:t>
            </a:r>
            <a:br>
              <a:rPr lang="ko"/>
            </a:br>
            <a:r>
              <a:rPr lang="ko"/>
              <a:t>실시간으로 영상을 서버로 보내고 점자를 인식해서 </a:t>
            </a:r>
            <a:br>
              <a:rPr lang="ko"/>
            </a:br>
            <a:r>
              <a:rPr lang="ko"/>
              <a:t>사용자에게 알려주는 구조가 더 효율적일 것이다.</a:t>
            </a:r>
            <a:br>
              <a:rPr lang="ko"/>
            </a:br>
            <a:br>
              <a:rPr lang="ko"/>
            </a:br>
            <a:r>
              <a:rPr lang="ko"/>
              <a:t>현재 지팡이는 무선이 아닌 유선인데, 랜선을 WiFi로 바꾸고</a:t>
            </a:r>
            <a:br>
              <a:rPr lang="ko"/>
            </a:br>
            <a:r>
              <a:rPr lang="ko"/>
              <a:t>전원을 보조배터리로 바꾸는 등 그런 노력이 부족했다.</a:t>
            </a:r>
            <a:br>
              <a:rPr lang="ko"/>
            </a:br>
            <a:br>
              <a:rPr lang="ko"/>
            </a:br>
            <a:endParaRPr/>
          </a:p>
        </p:txBody>
      </p:sp>
      <p:cxnSp>
        <p:nvCxnSpPr>
          <p:cNvPr id="559" name="Google Shape;559;p56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0" name="Google Shape;560;p56"/>
          <p:cNvSpPr txBox="1"/>
          <p:nvPr/>
        </p:nvSpPr>
        <p:spPr>
          <a:xfrm>
            <a:off x="346175" y="352800"/>
            <a:ext cx="7505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하드웨어 구조적 개선점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1" name="Google Shape;561;p56"/>
          <p:cNvSpPr/>
          <p:nvPr/>
        </p:nvSpPr>
        <p:spPr>
          <a:xfrm rot="-5396416">
            <a:off x="5955263" y="3298828"/>
            <a:ext cx="1726501" cy="1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6"/>
          <p:cNvSpPr txBox="1"/>
          <p:nvPr/>
        </p:nvSpPr>
        <p:spPr>
          <a:xfrm>
            <a:off x="6574048" y="1907425"/>
            <a:ext cx="620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카메라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274" y="2048731"/>
            <a:ext cx="568525" cy="5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1100" y="2024651"/>
            <a:ext cx="875900" cy="8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1552" y="2835775"/>
            <a:ext cx="341251" cy="341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56"/>
          <p:cNvCxnSpPr/>
          <p:nvPr/>
        </p:nvCxnSpPr>
        <p:spPr>
          <a:xfrm flipH="1" rot="10800000">
            <a:off x="6819500" y="2125925"/>
            <a:ext cx="1053600" cy="1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56"/>
          <p:cNvCxnSpPr/>
          <p:nvPr/>
        </p:nvCxnSpPr>
        <p:spPr>
          <a:xfrm>
            <a:off x="6848375" y="2339200"/>
            <a:ext cx="1024800" cy="5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8" name="Google Shape;568;p56"/>
          <p:cNvGrpSpPr/>
          <p:nvPr/>
        </p:nvGrpSpPr>
        <p:grpSpPr>
          <a:xfrm>
            <a:off x="5150353" y="1578773"/>
            <a:ext cx="2099770" cy="2637149"/>
            <a:chOff x="611503" y="1743123"/>
            <a:chExt cx="2099770" cy="2637149"/>
          </a:xfrm>
        </p:grpSpPr>
        <p:pic>
          <p:nvPicPr>
            <p:cNvPr id="569" name="Google Shape;569;p56"/>
            <p:cNvPicPr preferRelativeResize="0"/>
            <p:nvPr/>
          </p:nvPicPr>
          <p:blipFill rotWithShape="1">
            <a:blip r:embed="rId6">
              <a:alphaModFix/>
            </a:blip>
            <a:srcRect b="1440" l="-2160" r="2160" t="-1439"/>
            <a:stretch/>
          </p:blipFill>
          <p:spPr>
            <a:xfrm>
              <a:off x="611503" y="1743123"/>
              <a:ext cx="2099770" cy="2637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36000" y="1893275"/>
              <a:ext cx="531000" cy="531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71" name="Google Shape;571;p56"/>
          <p:cNvCxnSpPr/>
          <p:nvPr/>
        </p:nvCxnSpPr>
        <p:spPr>
          <a:xfrm>
            <a:off x="6848375" y="2489425"/>
            <a:ext cx="19200" cy="41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56"/>
          <p:cNvSpPr txBox="1"/>
          <p:nvPr/>
        </p:nvSpPr>
        <p:spPr>
          <a:xfrm>
            <a:off x="6848373" y="3169525"/>
            <a:ext cx="620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스피커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7" name="Google Shape;577;p57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8" name="Google Shape;578;p57"/>
          <p:cNvSpPr txBox="1"/>
          <p:nvPr/>
        </p:nvSpPr>
        <p:spPr>
          <a:xfrm>
            <a:off x="346175" y="352800"/>
            <a:ext cx="8298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기술적 한계 및 하드웨어 구조적 개선점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9" name="Google Shape;579;p57"/>
          <p:cNvSpPr/>
          <p:nvPr/>
        </p:nvSpPr>
        <p:spPr>
          <a:xfrm>
            <a:off x="696169" y="1527418"/>
            <a:ext cx="1531200" cy="26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57"/>
          <p:cNvSpPr/>
          <p:nvPr/>
        </p:nvSpPr>
        <p:spPr>
          <a:xfrm>
            <a:off x="696169" y="1070217"/>
            <a:ext cx="1531200" cy="453300"/>
          </a:xfrm>
          <a:prstGeom prst="rect">
            <a:avLst/>
          </a:prstGeom>
          <a:solidFill>
            <a:srgbClr val="DED1D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57"/>
          <p:cNvSpPr/>
          <p:nvPr/>
        </p:nvSpPr>
        <p:spPr>
          <a:xfrm>
            <a:off x="6902925" y="1527418"/>
            <a:ext cx="1531200" cy="26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7"/>
          <p:cNvSpPr/>
          <p:nvPr/>
        </p:nvSpPr>
        <p:spPr>
          <a:xfrm>
            <a:off x="2765087" y="1527418"/>
            <a:ext cx="1531200" cy="26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7"/>
          <p:cNvSpPr/>
          <p:nvPr/>
        </p:nvSpPr>
        <p:spPr>
          <a:xfrm>
            <a:off x="4834006" y="1527418"/>
            <a:ext cx="1531200" cy="263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57"/>
          <p:cNvSpPr txBox="1"/>
          <p:nvPr/>
        </p:nvSpPr>
        <p:spPr>
          <a:xfrm>
            <a:off x="2349977" y="2792819"/>
            <a:ext cx="292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57"/>
          <p:cNvSpPr txBox="1"/>
          <p:nvPr/>
        </p:nvSpPr>
        <p:spPr>
          <a:xfrm>
            <a:off x="4430630" y="2792819"/>
            <a:ext cx="292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7"/>
          <p:cNvSpPr txBox="1"/>
          <p:nvPr/>
        </p:nvSpPr>
        <p:spPr>
          <a:xfrm>
            <a:off x="6476075" y="2792819"/>
            <a:ext cx="292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&gt;&gt;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7"/>
          <p:cNvSpPr txBox="1"/>
          <p:nvPr/>
        </p:nvSpPr>
        <p:spPr>
          <a:xfrm>
            <a:off x="696025" y="1156450"/>
            <a:ext cx="153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2F2F2"/>
                </a:solidFill>
              </a:rPr>
              <a:t>기술적 한계 1</a:t>
            </a:r>
            <a:endParaRPr sz="14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57"/>
          <p:cNvSpPr/>
          <p:nvPr/>
        </p:nvSpPr>
        <p:spPr>
          <a:xfrm>
            <a:off x="2765087" y="1070217"/>
            <a:ext cx="1531200" cy="45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7"/>
          <p:cNvSpPr txBox="1"/>
          <p:nvPr/>
        </p:nvSpPr>
        <p:spPr>
          <a:xfrm>
            <a:off x="2765072" y="1156450"/>
            <a:ext cx="153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7"/>
          <p:cNvSpPr/>
          <p:nvPr/>
        </p:nvSpPr>
        <p:spPr>
          <a:xfrm>
            <a:off x="4834004" y="1070217"/>
            <a:ext cx="1531200" cy="45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7"/>
          <p:cNvSpPr txBox="1"/>
          <p:nvPr/>
        </p:nvSpPr>
        <p:spPr>
          <a:xfrm>
            <a:off x="4834004" y="1156450"/>
            <a:ext cx="153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6902922" y="1070217"/>
            <a:ext cx="1531200" cy="45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7"/>
          <p:cNvSpPr txBox="1"/>
          <p:nvPr/>
        </p:nvSpPr>
        <p:spPr>
          <a:xfrm>
            <a:off x="6902927" y="1156450"/>
            <a:ext cx="1531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57"/>
          <p:cNvSpPr txBox="1"/>
          <p:nvPr/>
        </p:nvSpPr>
        <p:spPr>
          <a:xfrm>
            <a:off x="824850" y="2162650"/>
            <a:ext cx="12621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봄이 아무 아스라히 한 추억과 묻힌 봅니다. 이름자 별빛이 써 같이 별 시와 봅니다. 이름자 된 릴케 내일 써 별 책상을 있습니다. 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7"/>
          <p:cNvSpPr txBox="1"/>
          <p:nvPr/>
        </p:nvSpPr>
        <p:spPr>
          <a:xfrm>
            <a:off x="2905506" y="2162653"/>
            <a:ext cx="12621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봄이 아무 아스라히 한 추억과 묻힌 봅니다. 이름자 별빛이 써 같이 별 시와 봅니다. 이름자 된 릴케 내일 써 별 책상을 있습니다. 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57"/>
          <p:cNvSpPr txBox="1"/>
          <p:nvPr/>
        </p:nvSpPr>
        <p:spPr>
          <a:xfrm>
            <a:off x="4968550" y="2162653"/>
            <a:ext cx="12621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봄이 아무 아스라히 한 추억과 묻힌 봅니다. 이름자 별빛이 써 같이 별 시와 봅니다. 이름자 된 릴케 내일 써 별 책상을 있습니다. 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57"/>
          <p:cNvSpPr txBox="1"/>
          <p:nvPr/>
        </p:nvSpPr>
        <p:spPr>
          <a:xfrm>
            <a:off x="7031605" y="2083128"/>
            <a:ext cx="12621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봄이 아무 아스라히 한 추억과 묻힌 봅니다. 이름자 별빛이 써 같이 별 시와 봅니다. 이름자 된 릴케 내일 써 별 책상을 있습니다. </a:t>
            </a:r>
            <a:endParaRPr sz="11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8"/>
          <p:cNvSpPr txBox="1"/>
          <p:nvPr>
            <p:ph idx="1" type="body"/>
          </p:nvPr>
        </p:nvSpPr>
        <p:spPr>
          <a:xfrm>
            <a:off x="506075" y="1180675"/>
            <a:ext cx="7996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/>
              <a:t>확장 가능성</a:t>
            </a:r>
            <a:r>
              <a:rPr lang="ko"/>
              <a:t>이 무궁무진함</a:t>
            </a:r>
            <a:br>
              <a:rPr lang="ko"/>
            </a:br>
            <a:r>
              <a:rPr lang="ko"/>
              <a:t>- 특정 객체 인식, 공공시설에 시스템 응용가능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점자를 통해 시설을 이용하는 시각장애에 대한 사람들의 </a:t>
            </a:r>
            <a:r>
              <a:rPr b="1" lang="ko"/>
              <a:t>관심도 향상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각종 장애가 있는 사람들에 대한 </a:t>
            </a:r>
            <a:r>
              <a:rPr b="1" lang="ko"/>
              <a:t>이해</a:t>
            </a:r>
            <a:r>
              <a:rPr lang="ko"/>
              <a:t>와 도움 줄 수 있는 방안 </a:t>
            </a:r>
            <a:r>
              <a:rPr b="1" lang="ko"/>
              <a:t>응용</a:t>
            </a:r>
            <a:endParaRPr b="1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장애/건강 관련 연구 개발 </a:t>
            </a:r>
            <a:r>
              <a:rPr b="1" lang="ko"/>
              <a:t>활성화</a:t>
            </a:r>
            <a:br>
              <a:rPr lang="ko"/>
            </a:br>
            <a:r>
              <a:rPr lang="ko"/>
              <a:t>- 장애인의 사회 시스템 이용률/편의성 증가</a:t>
            </a:r>
            <a:br>
              <a:rPr lang="ko"/>
            </a:br>
            <a:r>
              <a:rPr lang="ko"/>
              <a:t>- </a:t>
            </a:r>
            <a:r>
              <a:rPr lang="ko"/>
              <a:t>앞으로 </a:t>
            </a:r>
            <a:r>
              <a:rPr lang="ko"/>
              <a:t>국내뿐만 아니라 전세계 에서 관련 프로젝트가 활성화 되는데 보탬이 될것으로 예상</a:t>
            </a:r>
            <a:endParaRPr/>
          </a:p>
        </p:txBody>
      </p:sp>
      <p:pic>
        <p:nvPicPr>
          <p:cNvPr id="603" name="Google Shape;6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575" y="1014350"/>
            <a:ext cx="2664699" cy="174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58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5" name="Google Shape;605;p58"/>
          <p:cNvSpPr txBox="1"/>
          <p:nvPr/>
        </p:nvSpPr>
        <p:spPr>
          <a:xfrm>
            <a:off x="346176" y="352800"/>
            <a:ext cx="436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프로젝트의 기대효과</a:t>
            </a:r>
            <a:endParaRPr sz="1100"/>
          </a:p>
        </p:txBody>
      </p:sp>
      <p:pic>
        <p:nvPicPr>
          <p:cNvPr id="606" name="Google Shape;606;p58"/>
          <p:cNvPicPr preferRelativeResize="0"/>
          <p:nvPr/>
        </p:nvPicPr>
        <p:blipFill>
          <a:blip r:embed="rId4">
            <a:alphaModFix amt="91000"/>
          </a:blip>
          <a:stretch>
            <a:fillRect/>
          </a:stretch>
        </p:blipFill>
        <p:spPr>
          <a:xfrm>
            <a:off x="202875" y="3285750"/>
            <a:ext cx="8763250" cy="16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75" y="194725"/>
            <a:ext cx="8779650" cy="47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9"/>
          <p:cNvSpPr txBox="1"/>
          <p:nvPr/>
        </p:nvSpPr>
        <p:spPr>
          <a:xfrm>
            <a:off x="346174" y="352800"/>
            <a:ext cx="8328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Q&amp;A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18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6" name="Google Shape;176;p18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프로젝트의 목적</a:t>
            </a:r>
            <a:endParaRPr sz="1100"/>
          </a:p>
        </p:txBody>
      </p:sp>
      <p:sp>
        <p:nvSpPr>
          <p:cNvPr id="177" name="Google Shape;177;p18"/>
          <p:cNvSpPr/>
          <p:nvPr/>
        </p:nvSpPr>
        <p:spPr>
          <a:xfrm>
            <a:off x="1304000" y="1203200"/>
            <a:ext cx="6498300" cy="78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1313742" y="2141789"/>
            <a:ext cx="6498300" cy="78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1304000" y="1203200"/>
            <a:ext cx="863700" cy="78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1304000" y="2141789"/>
            <a:ext cx="863700" cy="7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1506253" y="1312885"/>
            <a:ext cx="474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1266069" y="2813446"/>
            <a:ext cx="498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1506253" y="2256480"/>
            <a:ext cx="474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2224833" y="1266374"/>
            <a:ext cx="5394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우리는 모든 시각장애인들이 점자를 읽을 수 있다고 생각한다.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하지만 후천적 장애인의 비율이 86%나 되는 세상에서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점자를 읽을 수 있는 사람은 소수에 불과하다.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259633" y="2211594"/>
            <a:ext cx="5394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그래서 시각장애인들에게 필요한 정보를 전달해주는 점자를 읽지 못하므로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그 점자를 읽어주는 도구가 필요하다고 판단했다.</a:t>
            </a:r>
            <a:endParaRPr sz="1200">
              <a:solidFill>
                <a:srgbClr val="3F3F3F"/>
              </a:solidFill>
            </a:endParaRPr>
          </a:p>
        </p:txBody>
      </p:sp>
      <p:grpSp>
        <p:nvGrpSpPr>
          <p:cNvPr id="186" name="Google Shape;186;p18"/>
          <p:cNvGrpSpPr/>
          <p:nvPr/>
        </p:nvGrpSpPr>
        <p:grpSpPr>
          <a:xfrm>
            <a:off x="1187503" y="2958901"/>
            <a:ext cx="2983293" cy="1786250"/>
            <a:chOff x="1332700" y="3409950"/>
            <a:chExt cx="3342625" cy="1733550"/>
          </a:xfrm>
        </p:grpSpPr>
        <p:pic>
          <p:nvPicPr>
            <p:cNvPr id="187" name="Google Shape;187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8325" y="3409950"/>
              <a:ext cx="1733550" cy="1733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7250" y="3820650"/>
              <a:ext cx="833725" cy="8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2550" y="3509200"/>
              <a:ext cx="412025" cy="4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63300" y="3921225"/>
              <a:ext cx="412025" cy="412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32700" y="3869600"/>
              <a:ext cx="412025" cy="412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7325" y="2958900"/>
            <a:ext cx="3948151" cy="15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19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8" name="Google Shape;198;p19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프로젝트 초기 기획안</a:t>
            </a:r>
            <a:endParaRPr sz="1100"/>
          </a:p>
        </p:txBody>
      </p:sp>
      <p:sp>
        <p:nvSpPr>
          <p:cNvPr id="199" name="Google Shape;199;p19"/>
          <p:cNvSpPr/>
          <p:nvPr/>
        </p:nvSpPr>
        <p:spPr>
          <a:xfrm rot="-5396416">
            <a:off x="1416413" y="3615578"/>
            <a:ext cx="1726501" cy="1077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2035198" y="2224175"/>
            <a:ext cx="620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카메라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4314455" y="1142444"/>
            <a:ext cx="4151100" cy="1062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9"/>
          <p:cNvSpPr/>
          <p:nvPr/>
        </p:nvSpPr>
        <p:spPr>
          <a:xfrm>
            <a:off x="4320679" y="2412906"/>
            <a:ext cx="4151100" cy="1062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4326900" y="3683369"/>
            <a:ext cx="4151100" cy="1062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9"/>
          <p:cNvSpPr/>
          <p:nvPr/>
        </p:nvSpPr>
        <p:spPr>
          <a:xfrm>
            <a:off x="4314454" y="1142444"/>
            <a:ext cx="752700" cy="106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4314454" y="2412906"/>
            <a:ext cx="752700" cy="106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9"/>
          <p:cNvSpPr/>
          <p:nvPr/>
        </p:nvSpPr>
        <p:spPr>
          <a:xfrm>
            <a:off x="4314454" y="3683369"/>
            <a:ext cx="752700" cy="1062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4490666" y="1394056"/>
            <a:ext cx="41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4490666" y="2671295"/>
            <a:ext cx="41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4480574" y="3940914"/>
            <a:ext cx="434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186091" y="1202820"/>
            <a:ext cx="31626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시각 장애인용 지팡이에는 카메라와 스피커가 내장되어 있다.</a:t>
            </a:r>
            <a:endParaRPr sz="12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5186091" y="2510038"/>
            <a:ext cx="3162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처음 가는 건물에서 엘레베이터를 탄 A씨</a:t>
            </a:r>
            <a:endParaRPr sz="1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하지만 엘레베이터의 버튼이 익숙하지 않아서</a:t>
            </a:r>
            <a:endParaRPr sz="1200">
              <a:solidFill>
                <a:srgbClr val="3F3F3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버튼이 어떤 기능인지 알지 못한다. 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5186090" y="3793107"/>
            <a:ext cx="3162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다행히 지팡이에 내재된 카메라를 점자에 대자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카메라가 점자를 캡쳐한 뒤, 점자를 읽어서</a:t>
            </a:r>
            <a:endParaRPr sz="1200">
              <a:solidFill>
                <a:srgbClr val="3F3F3F"/>
              </a:solidFill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3F3F3F"/>
                </a:solidFill>
              </a:rPr>
              <a:t>점사의 내용을 소리로 출력해준다.</a:t>
            </a:r>
            <a:endParaRPr sz="1200">
              <a:solidFill>
                <a:srgbClr val="3F3F3F"/>
              </a:solidFill>
            </a:endParaRPr>
          </a:p>
        </p:txBody>
      </p:sp>
      <p:pic>
        <p:nvPicPr>
          <p:cNvPr id="213" name="Google Shape;2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424" y="2365481"/>
            <a:ext cx="568525" cy="56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2250" y="2341401"/>
            <a:ext cx="875900" cy="8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2702" y="3152525"/>
            <a:ext cx="341251" cy="341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19"/>
          <p:cNvCxnSpPr/>
          <p:nvPr/>
        </p:nvCxnSpPr>
        <p:spPr>
          <a:xfrm flipH="1" rot="10800000">
            <a:off x="2280650" y="2442675"/>
            <a:ext cx="1053600" cy="1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19"/>
          <p:cNvCxnSpPr/>
          <p:nvPr/>
        </p:nvCxnSpPr>
        <p:spPr>
          <a:xfrm>
            <a:off x="2309525" y="2655950"/>
            <a:ext cx="1024800" cy="5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18" name="Google Shape;218;p19"/>
          <p:cNvGrpSpPr/>
          <p:nvPr/>
        </p:nvGrpSpPr>
        <p:grpSpPr>
          <a:xfrm>
            <a:off x="611503" y="1895523"/>
            <a:ext cx="2099770" cy="2637149"/>
            <a:chOff x="611503" y="1743123"/>
            <a:chExt cx="2099770" cy="2637149"/>
          </a:xfrm>
        </p:grpSpPr>
        <p:pic>
          <p:nvPicPr>
            <p:cNvPr id="219" name="Google Shape;219;p19"/>
            <p:cNvPicPr preferRelativeResize="0"/>
            <p:nvPr/>
          </p:nvPicPr>
          <p:blipFill rotWithShape="1">
            <a:blip r:embed="rId6">
              <a:alphaModFix/>
            </a:blip>
            <a:srcRect b="1440" l="-2160" r="2160" t="-1439"/>
            <a:stretch/>
          </p:blipFill>
          <p:spPr>
            <a:xfrm>
              <a:off x="611503" y="1743123"/>
              <a:ext cx="2099770" cy="2637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436000" y="1893275"/>
              <a:ext cx="531000" cy="531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21" name="Google Shape;221;p19"/>
          <p:cNvCxnSpPr/>
          <p:nvPr/>
        </p:nvCxnSpPr>
        <p:spPr>
          <a:xfrm>
            <a:off x="2309525" y="2806175"/>
            <a:ext cx="19200" cy="41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19"/>
          <p:cNvSpPr txBox="1"/>
          <p:nvPr/>
        </p:nvSpPr>
        <p:spPr>
          <a:xfrm>
            <a:off x="2309520" y="2934000"/>
            <a:ext cx="1279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F3F3F"/>
                </a:solidFill>
              </a:rPr>
              <a:t>한글 출력</a:t>
            </a:r>
            <a:endParaRPr sz="1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9"/>
          <p:cNvSpPr txBox="1"/>
          <p:nvPr/>
        </p:nvSpPr>
        <p:spPr>
          <a:xfrm>
            <a:off x="2309523" y="3486275"/>
            <a:ext cx="6207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7F7F7F"/>
                </a:solidFill>
              </a:rPr>
              <a:t>스피커</a:t>
            </a:r>
            <a:endParaRPr b="1" sz="11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idx="1" type="body"/>
          </p:nvPr>
        </p:nvSpPr>
        <p:spPr>
          <a:xfrm>
            <a:off x="819150" y="1390525"/>
            <a:ext cx="7505700" cy="30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점자를 텍스트로 입력해 직접 변환해주는 것이 아니라</a:t>
            </a:r>
            <a:br>
              <a:rPr lang="ko"/>
            </a:br>
            <a:r>
              <a:rPr lang="ko"/>
              <a:t>지팡이에 달린 웹캠을 이용해 실시간으로 점자 객체를 인식해서 스피커로 출력함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모델을 두 번 트레인하여 사용</a:t>
            </a:r>
            <a:br>
              <a:rPr lang="ko"/>
            </a:br>
            <a:r>
              <a:rPr lang="ko"/>
              <a:t>첫번째: 객체를 탐색후 이미지를 </a:t>
            </a:r>
            <a:r>
              <a:rPr b="1" lang="ko"/>
              <a:t>CROP </a:t>
            </a:r>
            <a:r>
              <a:rPr lang="ko"/>
              <a:t>하기 위한 모델</a:t>
            </a:r>
            <a:br>
              <a:rPr lang="ko"/>
            </a:br>
            <a:r>
              <a:rPr lang="ko"/>
              <a:t>두번째: </a:t>
            </a:r>
            <a:r>
              <a:rPr b="1" lang="ko"/>
              <a:t>CROP</a:t>
            </a:r>
            <a:r>
              <a:rPr lang="ko"/>
              <a:t>된 이미지에서 점자 요소(2x3) 바이너리 값을 추출하기 위한 모델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라즈베리파이 &lt;-&gt; 서버(PC) 실시간 소켓통신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다양한 개발 환경 (가상환경, 우분투, 라즈베리파이)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개발 진행 사항 실시간 드라이브로 정리 및 공유</a:t>
            </a:r>
            <a:endParaRPr/>
          </a:p>
        </p:txBody>
      </p:sp>
      <p:cxnSp>
        <p:nvCxnSpPr>
          <p:cNvPr id="229" name="Google Shape;229;p20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20"/>
          <p:cNvSpPr txBox="1"/>
          <p:nvPr/>
        </p:nvSpPr>
        <p:spPr>
          <a:xfrm>
            <a:off x="346176" y="352800"/>
            <a:ext cx="4369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프로젝트의 특징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23F4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실외, 물, 자연, 남자이(가) 표시된 사진&#10;&#10;자동 생성된 설명" id="235" name="Google Shape;23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0684"/>
            <a:ext cx="9144000" cy="286281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407509" y="1610833"/>
            <a:ext cx="1136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Part 2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1975264" y="1633915"/>
            <a:ext cx="335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팀 프로젝트 구성 및 역할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2"/>
          <p:cNvPicPr preferRelativeResize="0"/>
          <p:nvPr/>
        </p:nvPicPr>
        <p:blipFill rotWithShape="1">
          <a:blip r:embed="rId3">
            <a:alphaModFix/>
          </a:blip>
          <a:srcRect b="0" l="0" r="0" t="49008"/>
          <a:stretch/>
        </p:blipFill>
        <p:spPr>
          <a:xfrm>
            <a:off x="463450" y="2272231"/>
            <a:ext cx="4803301" cy="262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2"/>
          <p:cNvSpPr/>
          <p:nvPr/>
        </p:nvSpPr>
        <p:spPr>
          <a:xfrm>
            <a:off x="596300" y="1144899"/>
            <a:ext cx="3832500" cy="830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라즈베리 카메라로 점자를 촬영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해당 점자를 글자로 바꿈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</a:pPr>
            <a:r>
              <a:rPr lang="ko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텍스트를 스피커로 출력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4">
            <a:alphaModFix/>
          </a:blip>
          <a:srcRect b="56678" l="0" r="0" t="0"/>
          <a:stretch/>
        </p:blipFill>
        <p:spPr>
          <a:xfrm>
            <a:off x="4571988" y="2402750"/>
            <a:ext cx="4010974" cy="204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>
            <p:ph type="title"/>
          </p:nvPr>
        </p:nvSpPr>
        <p:spPr>
          <a:xfrm>
            <a:off x="5467075" y="2025650"/>
            <a:ext cx="2306400" cy="3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</a:rPr>
              <a:t>프로젝트 연결구조</a:t>
            </a:r>
            <a:endParaRPr/>
          </a:p>
        </p:txBody>
      </p:sp>
      <p:cxnSp>
        <p:nvCxnSpPr>
          <p:cNvPr id="246" name="Google Shape;246;p22"/>
          <p:cNvCxnSpPr/>
          <p:nvPr/>
        </p:nvCxnSpPr>
        <p:spPr>
          <a:xfrm>
            <a:off x="202875" y="1014350"/>
            <a:ext cx="87384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22"/>
          <p:cNvSpPr txBox="1"/>
          <p:nvPr/>
        </p:nvSpPr>
        <p:spPr>
          <a:xfrm>
            <a:off x="346171" y="352800"/>
            <a:ext cx="34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>
                <a:solidFill>
                  <a:schemeClr val="lt1"/>
                </a:solidFill>
              </a:rPr>
              <a:t>프로젝트 구성 - </a:t>
            </a:r>
            <a:r>
              <a:rPr lang="ko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HLD</a:t>
            </a:r>
            <a:endParaRPr sz="1100"/>
          </a:p>
        </p:txBody>
      </p:sp>
      <p:sp>
        <p:nvSpPr>
          <p:cNvPr id="248" name="Google Shape;248;p22"/>
          <p:cNvSpPr txBox="1"/>
          <p:nvPr>
            <p:ph type="title"/>
          </p:nvPr>
        </p:nvSpPr>
        <p:spPr>
          <a:xfrm>
            <a:off x="1830675" y="1964000"/>
            <a:ext cx="1969500" cy="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</a:rPr>
              <a:t>주요 컴포넌트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